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2" r:id="rId5"/>
    <p:sldId id="265" r:id="rId6"/>
    <p:sldId id="282" r:id="rId7"/>
    <p:sldId id="281" r:id="rId8"/>
    <p:sldId id="284" r:id="rId9"/>
    <p:sldId id="286" r:id="rId10"/>
    <p:sldId id="292" r:id="rId11"/>
    <p:sldId id="259" r:id="rId12"/>
    <p:sldId id="260" r:id="rId13"/>
    <p:sldId id="287" r:id="rId14"/>
    <p:sldId id="267" r:id="rId15"/>
    <p:sldId id="268" r:id="rId16"/>
    <p:sldId id="269" r:id="rId17"/>
    <p:sldId id="270" r:id="rId18"/>
    <p:sldId id="288" r:id="rId19"/>
    <p:sldId id="289" r:id="rId20"/>
    <p:sldId id="272" r:id="rId21"/>
    <p:sldId id="291" r:id="rId22"/>
    <p:sldId id="285" r:id="rId23"/>
    <p:sldId id="290" r:id="rId24"/>
    <p:sldId id="271" r:id="rId25"/>
    <p:sldId id="277" r:id="rId26"/>
    <p:sldId id="264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3399"/>
    <a:srgbClr val="33CCFF"/>
    <a:srgbClr val="66CCFF"/>
    <a:srgbClr val="0099FF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82" d="100"/>
          <a:sy n="82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61;&#1042;&#1055;_10&#1090;&#1077;&#1083;&#1072;.xls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rilojenie_4A-1%20ZBR_PoMs_01_12_2015.xls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680311"/>
            <a:ext cx="7940660" cy="1832459"/>
          </a:xfrm>
        </p:spPr>
        <p:txBody>
          <a:bodyPr>
            <a:normAutofit/>
          </a:bodyPr>
          <a:lstStyle/>
          <a:p>
            <a:r>
              <a:rPr lang="bg-BG" sz="3000" b="1" i="1" dirty="0" smtClean="0">
                <a:solidFill>
                  <a:srgbClr val="003399"/>
                </a:solidFill>
              </a:rPr>
              <a:t>План за управление на речните басейни за Западнобеломорски район за басейново управление за периода 2016-2021г.</a:t>
            </a:r>
            <a:endParaRPr lang="bg-BG" sz="3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55" y="1443835"/>
            <a:ext cx="90004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Въздействието  от натиска  от ХПВ върху  повърхностните водни тела в ЗБР се проявява  чрез превишенията на нормите за добро екологично състояние по показателите, свързани с кислороден режим – разтворен кислород, наситеност с кислород, БПК5, ХПК, общ органичен въглерод, мазнини, </a:t>
            </a:r>
            <a:r>
              <a:rPr lang="bg-BG" sz="2000" dirty="0" smtClean="0">
                <a:solidFill>
                  <a:srgbClr val="3399FF"/>
                </a:solidFill>
              </a:rPr>
              <a:t>хлориди и др.соли, повърхностно </a:t>
            </a:r>
            <a:r>
              <a:rPr lang="bg-BG" sz="2000" dirty="0" smtClean="0">
                <a:solidFill>
                  <a:srgbClr val="3399FF"/>
                </a:solidFill>
              </a:rPr>
              <a:t>активни вещества и багрила, продукти  от остатъчна ферментация от производство на вино и спиртни напитки– свързани с органично замърсяване от непречистени промишлени отпадъчни води;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Проблем са нереграментирани зауствания в канализационни мрежи с неизяснен статут, които заустват директно във воден обект;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Проблем са и заустванията в канализационните мрежи/канализационните системи, когато няма ПСОВ или ПСОВ не осигурява подходящо пречистване 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Промяна в  Наредба №7 за условията и реда за заустване на производствени отпадъчни води в канализационните  системи на населените места.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7489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i="1" dirty="0" smtClean="0">
                <a:solidFill>
                  <a:srgbClr val="003399"/>
                </a:solidFill>
              </a:rPr>
              <a:t>Раздел 2  - Кратък преглед на значимите видове натиск и въздействие в резултат от човешката дейност върху състоянието на повърхностните и подземните води в </a:t>
            </a:r>
            <a:r>
              <a:rPr lang="bg-BG" sz="2000" b="1" i="1" dirty="0" err="1" smtClean="0">
                <a:solidFill>
                  <a:srgbClr val="003399"/>
                </a:solidFill>
              </a:rPr>
              <a:t>Западнобеломорски</a:t>
            </a:r>
            <a:r>
              <a:rPr lang="bg-BG" sz="2000" b="1" i="1" dirty="0" smtClean="0">
                <a:solidFill>
                  <a:srgbClr val="003399"/>
                </a:solidFill>
              </a:rPr>
              <a:t> район</a:t>
            </a:r>
            <a:endParaRPr lang="bg-BG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0" y="69490"/>
            <a:ext cx="7482545" cy="1143000"/>
          </a:xfrm>
        </p:spPr>
        <p:txBody>
          <a:bodyPr>
            <a:no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3 – Актуализация на регистъра на зоните за защита на водите</a:t>
            </a:r>
            <a:r>
              <a:rPr lang="bg-BG" sz="2400" dirty="0" smtClean="0">
                <a:solidFill>
                  <a:srgbClr val="003399"/>
                </a:solidFill>
              </a:rPr>
              <a:t/>
            </a:r>
            <a:br>
              <a:rPr lang="bg-BG" sz="2400" dirty="0" smtClean="0">
                <a:solidFill>
                  <a:srgbClr val="003399"/>
                </a:solidFill>
              </a:rPr>
            </a:br>
            <a:endParaRPr lang="bg-BG" sz="2400" dirty="0">
              <a:solidFill>
                <a:srgbClr val="00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833016"/>
            <a:ext cx="7940662" cy="580279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bg-BG" sz="6200" dirty="0" smtClean="0">
                <a:solidFill>
                  <a:srgbClr val="3399FF"/>
                </a:solidFill>
              </a:rPr>
              <a:t>    </a:t>
            </a:r>
            <a:r>
              <a:rPr lang="bg-BG" sz="7200" dirty="0" smtClean="0">
                <a:solidFill>
                  <a:srgbClr val="3399FF"/>
                </a:solidFill>
              </a:rPr>
              <a:t>Основна цел - установяване  на местоположението и гарантиране опазването на териториите, които се нуждаят от специална защита за поддържане на качеството на водите в тях и предотвратяване на влошаването им. В ПУРБ на ЗБР са определени  следните видове ЗЗ: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7200" dirty="0" smtClean="0">
                <a:solidFill>
                  <a:srgbClr val="3399FF"/>
                </a:solidFill>
              </a:rPr>
              <a:t>повърхностни и подземни ВТ, които са зони за защита, предназначени за питейно-битово водоснабдяване - 63 бр. повърхностни ВТ и  34 бр. подземни ВТ; 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7200" dirty="0" smtClean="0">
                <a:solidFill>
                  <a:srgbClr val="3399FF"/>
                </a:solidFill>
              </a:rPr>
              <a:t>Зони, в които водите са чувствителни към биогенни елементи:</a:t>
            </a:r>
          </a:p>
          <a:p>
            <a:pPr lvl="0" algn="just"/>
            <a:r>
              <a:rPr lang="bg-BG" sz="7200" dirty="0" smtClean="0">
                <a:solidFill>
                  <a:srgbClr val="3399FF"/>
                </a:solidFill>
              </a:rPr>
              <a:t>нитратно уязвими зони, съгласно   Заповед № РД-146/25.02.2015г. на Министъра на ОСВ в ЗБР са определени две подземни ВТ и едно  повърхностно ВТ, които са нитратно уязвими зони: </a:t>
            </a:r>
            <a:r>
              <a:rPr lang="en-US" sz="7200" dirty="0" smtClean="0">
                <a:solidFill>
                  <a:srgbClr val="3399FF"/>
                </a:solidFill>
              </a:rPr>
              <a:t>BG</a:t>
            </a:r>
            <a:r>
              <a:rPr lang="bg-BG" sz="7200" dirty="0" smtClean="0">
                <a:solidFill>
                  <a:srgbClr val="3399FF"/>
                </a:solidFill>
              </a:rPr>
              <a:t>4000000</a:t>
            </a:r>
            <a:r>
              <a:rPr lang="en-US" sz="7200" dirty="0" smtClean="0">
                <a:solidFill>
                  <a:srgbClr val="3399FF"/>
                </a:solidFill>
              </a:rPr>
              <a:t>Q</a:t>
            </a:r>
            <a:r>
              <a:rPr lang="bg-BG" sz="7200" dirty="0" smtClean="0">
                <a:solidFill>
                  <a:srgbClr val="3399FF"/>
                </a:solidFill>
              </a:rPr>
              <a:t>001 – Порови води в Кватернер Струмешница;  </a:t>
            </a:r>
            <a:r>
              <a:rPr lang="en-US" sz="7200" dirty="0" smtClean="0">
                <a:solidFill>
                  <a:srgbClr val="3399FF"/>
                </a:solidFill>
              </a:rPr>
              <a:t>BG</a:t>
            </a:r>
            <a:r>
              <a:rPr lang="bg-BG" sz="7200" dirty="0" smtClean="0">
                <a:solidFill>
                  <a:srgbClr val="3399FF"/>
                </a:solidFill>
              </a:rPr>
              <a:t>4000000</a:t>
            </a:r>
            <a:r>
              <a:rPr lang="en-US" sz="7200" dirty="0" smtClean="0">
                <a:solidFill>
                  <a:srgbClr val="3399FF"/>
                </a:solidFill>
              </a:rPr>
              <a:t>N</a:t>
            </a:r>
            <a:r>
              <a:rPr lang="bg-BG" sz="7200" dirty="0" smtClean="0">
                <a:solidFill>
                  <a:srgbClr val="3399FF"/>
                </a:solidFill>
              </a:rPr>
              <a:t>011 – Порови води в Неоген Струмешница и   BG4ST400R1072 - р. Струмешница от българо-македонската граница до вливане в р. Струма; </a:t>
            </a:r>
          </a:p>
          <a:p>
            <a:pPr lvl="0" algn="just"/>
            <a:r>
              <a:rPr lang="bg-BG" sz="7200" dirty="0" smtClean="0">
                <a:solidFill>
                  <a:srgbClr val="3399FF"/>
                </a:solidFill>
              </a:rPr>
              <a:t>чувствителни зони –девет участъка от повърхностни водни тела, всички в басейна на р.Струма, съгласно  Заповед №РД-970/28.07.2003г. на Министърът на ОСВ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7200" dirty="0" smtClean="0">
                <a:solidFill>
                  <a:srgbClr val="3399FF"/>
                </a:solidFill>
              </a:rPr>
              <a:t>зони, определени или обявени за опазване на местообитания и биологични видове, в които поддържането или подобряването на състоянието на водите е важен фактор за тяхното опазване (Натура 2000):</a:t>
            </a:r>
          </a:p>
          <a:p>
            <a:pPr lvl="0" algn="just"/>
            <a:r>
              <a:rPr lang="bg-BG" sz="7200" dirty="0" smtClean="0">
                <a:solidFill>
                  <a:srgbClr val="3399FF"/>
                </a:solidFill>
              </a:rPr>
              <a:t>от 25 зони за местообитания, определени в първия ПУРБ; при актуализацията  се запазва първоначално определения брой </a:t>
            </a:r>
          </a:p>
          <a:p>
            <a:pPr lvl="0" algn="just"/>
            <a:r>
              <a:rPr lang="bg-BG" sz="7200" dirty="0" smtClean="0">
                <a:solidFill>
                  <a:srgbClr val="3399FF"/>
                </a:solidFill>
              </a:rPr>
              <a:t>при актуализацията  се запазва първоначално определения брой от 19 зони за птици, определени в първия ПУРБ. Четири  броя зони са защитени зони и по двете директиви. </a:t>
            </a:r>
          </a:p>
          <a:p>
            <a:pPr algn="just"/>
            <a:endParaRPr lang="bg-BG" sz="6000" dirty="0" smtClean="0">
              <a:solidFill>
                <a:srgbClr val="00B0F0"/>
              </a:solidFill>
            </a:endParaRPr>
          </a:p>
          <a:p>
            <a:endParaRPr lang="en-US" sz="6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527605"/>
            <a:ext cx="8398775" cy="763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 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296260" y="222195"/>
            <a:ext cx="85514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4 – Мониторинг и оценка на състоянието на повърхностните води, подземните води и зоните за защита</a:t>
            </a:r>
            <a:r>
              <a:rPr lang="bg-BG" sz="2400" dirty="0" smtClean="0">
                <a:solidFill>
                  <a:srgbClr val="003399"/>
                </a:solidFill>
              </a:rPr>
              <a:t/>
            </a:r>
            <a:br>
              <a:rPr lang="bg-BG" sz="2400" dirty="0" smtClean="0">
                <a:solidFill>
                  <a:srgbClr val="003399"/>
                </a:solidFill>
              </a:rPr>
            </a:br>
            <a:endParaRPr lang="bg-BG" sz="24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56" y="985720"/>
            <a:ext cx="8856890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solidFill>
                  <a:srgbClr val="3399FF"/>
                </a:solidFill>
              </a:rPr>
              <a:t>	</a:t>
            </a:r>
            <a:r>
              <a:rPr lang="bg-BG" b="1" dirty="0" smtClean="0">
                <a:solidFill>
                  <a:srgbClr val="3399FF"/>
                </a:solidFill>
              </a:rPr>
              <a:t>Мониторингът на повърхностните  води включва: 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Програми за контролен мониторинг: за оценка на дългосрочните промени в естествените условия и промени, които са резултат от човешки дейности;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Програми за оперативен мониторинг: за повърхностни ВТ, в които е установен значим натиск, водещ до влошаване на тяхното екологично и/или химично състояние и за оценка на ефективността на програмите от мерки;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Програми за проучвателен мониторинг на повърхностните води: при подадени сигнали за инциденти със замърсяване на води - за установяване на източниците, интензивността и обхвата на разпространението на настъпилото замърсяване, както и оценка на ефекта от предприетите дейности по неговото отстраняване. </a:t>
            </a:r>
          </a:p>
          <a:p>
            <a:pPr algn="just"/>
            <a:r>
              <a:rPr lang="bg-BG" dirty="0" smtClean="0">
                <a:solidFill>
                  <a:srgbClr val="3399FF"/>
                </a:solidFill>
              </a:rPr>
              <a:t>	О</a:t>
            </a:r>
            <a:r>
              <a:rPr lang="ru-RU" dirty="0" smtClean="0">
                <a:solidFill>
                  <a:srgbClr val="3399FF"/>
                </a:solidFill>
              </a:rPr>
              <a:t>ценка на екологичното състояние/потенциал на повърхностните ВТ, в които се заустват отпадъчни води от хранително- вкусовата промишленост в ЗБР: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99FF"/>
                </a:solidFill>
              </a:rPr>
              <a:t>1 бр.  в отлично състояние/потенциал;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99FF"/>
                </a:solidFill>
              </a:rPr>
              <a:t>2 бр. са в добро състояние/потенциал;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99FF"/>
                </a:solidFill>
              </a:rPr>
              <a:t>4 бр. в умерено състояние/потенциал;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99FF"/>
                </a:solidFill>
              </a:rPr>
              <a:t>1 бр. в лошо състояние/потенциал и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99FF"/>
                </a:solidFill>
              </a:rPr>
              <a:t>2 бр. в много лошо.  </a:t>
            </a:r>
          </a:p>
          <a:p>
            <a:pPr lvl="0" algn="just">
              <a:buFont typeface="Wingdings" pitchFamily="2" charset="2"/>
              <a:buChar char="Ø"/>
            </a:pPr>
            <a:endParaRPr lang="bg-BG" sz="165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94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2400" b="1" i="1" dirty="0" smtClean="0">
                <a:solidFill>
                  <a:srgbClr val="003399"/>
                </a:solidFill>
              </a:rPr>
              <a:t/>
            </a:r>
            <a:br>
              <a:rPr lang="bg-BG" sz="2400" b="1" i="1" dirty="0" smtClean="0">
                <a:solidFill>
                  <a:srgbClr val="003399"/>
                </a:solidFill>
              </a:rPr>
            </a:br>
            <a:r>
              <a:rPr lang="bg-BG" sz="2400" b="1" i="1" dirty="0" smtClean="0">
                <a:solidFill>
                  <a:srgbClr val="003399"/>
                </a:solidFill>
              </a:rPr>
              <a:t/>
            </a:r>
            <a:br>
              <a:rPr lang="bg-BG" sz="2400" b="1" i="1" dirty="0" smtClean="0">
                <a:solidFill>
                  <a:srgbClr val="003399"/>
                </a:solidFill>
              </a:rPr>
            </a:br>
            <a:r>
              <a:rPr lang="bg-BG" sz="2400" b="1" i="1" dirty="0" smtClean="0">
                <a:solidFill>
                  <a:srgbClr val="003399"/>
                </a:solidFill>
              </a:rPr>
              <a:t/>
            </a:r>
            <a:br>
              <a:rPr lang="bg-BG" sz="2400" b="1" i="1" dirty="0" smtClean="0">
                <a:solidFill>
                  <a:srgbClr val="003399"/>
                </a:solidFill>
              </a:rPr>
            </a:br>
            <a:r>
              <a:rPr lang="bg-BG" sz="2400" b="1" i="1" dirty="0" smtClean="0">
                <a:solidFill>
                  <a:srgbClr val="003399"/>
                </a:solidFill>
              </a:rPr>
              <a:t>Раздел 4 – Мониторинг и оценка на състоянието на повърхностните води, подземните води и зоните за защита</a:t>
            </a:r>
            <a:r>
              <a:rPr lang="bg-BG" sz="2400" dirty="0" smtClean="0">
                <a:solidFill>
                  <a:srgbClr val="003399"/>
                </a:solidFill>
              </a:rPr>
              <a:t/>
            </a:r>
            <a:br>
              <a:rPr lang="bg-BG" sz="2400" dirty="0" smtClean="0">
                <a:solidFill>
                  <a:srgbClr val="003399"/>
                </a:solidFill>
              </a:rPr>
            </a:br>
            <a:r>
              <a:rPr lang="bg-BG" dirty="0" smtClean="0">
                <a:solidFill>
                  <a:srgbClr val="003399"/>
                </a:solidFill>
              </a:rPr>
              <a:t/>
            </a:r>
            <a:br>
              <a:rPr lang="bg-BG" dirty="0" smtClean="0">
                <a:solidFill>
                  <a:srgbClr val="003399"/>
                </a:solidFill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38426"/>
            <a:ext cx="8687716" cy="488656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bg-BG" sz="7200" dirty="0" smtClean="0">
                <a:solidFill>
                  <a:srgbClr val="3399FF"/>
                </a:solidFill>
              </a:rPr>
              <a:t>          По-големи обекти от хранително-вкусовата промишленост, които представляват точкови източници  на замърсяване на повърхностните води в ЗБР  са: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4500" dirty="0" smtClean="0">
                <a:solidFill>
                  <a:srgbClr val="3399FF"/>
                </a:solidFill>
              </a:rPr>
              <a:t>"</a:t>
            </a:r>
            <a:r>
              <a:rPr lang="bg-BG" sz="7200" dirty="0" err="1" smtClean="0">
                <a:solidFill>
                  <a:srgbClr val="3399FF"/>
                </a:solidFill>
              </a:rPr>
              <a:t>Дамяница</a:t>
            </a:r>
            <a:r>
              <a:rPr lang="bg-BG" sz="7200" dirty="0" smtClean="0">
                <a:solidFill>
                  <a:srgbClr val="3399FF"/>
                </a:solidFill>
              </a:rPr>
              <a:t>"АД с. </a:t>
            </a:r>
            <a:r>
              <a:rPr lang="bg-BG" sz="7200" dirty="0" err="1" smtClean="0">
                <a:solidFill>
                  <a:srgbClr val="3399FF"/>
                </a:solidFill>
              </a:rPr>
              <a:t>Дамяница</a:t>
            </a:r>
            <a:r>
              <a:rPr lang="bg-BG" sz="7200" dirty="0" smtClean="0">
                <a:solidFill>
                  <a:srgbClr val="3399FF"/>
                </a:solidFill>
              </a:rPr>
              <a:t> – </a:t>
            </a:r>
            <a:r>
              <a:rPr lang="bg-BG" sz="7200" dirty="0" err="1" smtClean="0">
                <a:solidFill>
                  <a:srgbClr val="3399FF"/>
                </a:solidFill>
              </a:rPr>
              <a:t>Винарна</a:t>
            </a:r>
            <a:r>
              <a:rPr lang="bg-BG" sz="7200" dirty="0" smtClean="0">
                <a:solidFill>
                  <a:srgbClr val="3399FF"/>
                </a:solidFill>
              </a:rPr>
              <a:t>, водите от  който се  </a:t>
            </a:r>
            <a:r>
              <a:rPr lang="bg-BG" sz="7200" dirty="0" err="1" smtClean="0">
                <a:solidFill>
                  <a:srgbClr val="3399FF"/>
                </a:solidFill>
              </a:rPr>
              <a:t>заустват</a:t>
            </a:r>
            <a:r>
              <a:rPr lang="bg-BG" sz="7200" dirty="0" smtClean="0">
                <a:solidFill>
                  <a:srgbClr val="3399FF"/>
                </a:solidFill>
              </a:rPr>
              <a:t> в р. Струма;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7200" dirty="0" smtClean="0">
                <a:solidFill>
                  <a:srgbClr val="3399FF"/>
                </a:solidFill>
              </a:rPr>
              <a:t>ЕТ "</a:t>
            </a:r>
            <a:r>
              <a:rPr lang="bg-BG" sz="7200" dirty="0" err="1" smtClean="0">
                <a:solidFill>
                  <a:srgbClr val="3399FF"/>
                </a:solidFill>
              </a:rPr>
              <a:t>Векир</a:t>
            </a:r>
            <a:r>
              <a:rPr lang="bg-BG" sz="7200" dirty="0" smtClean="0">
                <a:solidFill>
                  <a:srgbClr val="3399FF"/>
                </a:solidFill>
              </a:rPr>
              <a:t> - Радка </a:t>
            </a:r>
            <a:r>
              <a:rPr lang="bg-BG" sz="7200" dirty="0" err="1" smtClean="0">
                <a:solidFill>
                  <a:srgbClr val="3399FF"/>
                </a:solidFill>
              </a:rPr>
              <a:t>Бележкова</a:t>
            </a:r>
            <a:r>
              <a:rPr lang="bg-BG" sz="7200" dirty="0" smtClean="0">
                <a:solidFill>
                  <a:srgbClr val="3399FF"/>
                </a:solidFill>
              </a:rPr>
              <a:t>" с. </a:t>
            </a:r>
            <a:r>
              <a:rPr lang="bg-BG" sz="7200" dirty="0" err="1" smtClean="0">
                <a:solidFill>
                  <a:srgbClr val="3399FF"/>
                </a:solidFill>
              </a:rPr>
              <a:t>Годлево</a:t>
            </a:r>
            <a:r>
              <a:rPr lang="bg-BG" sz="7200" dirty="0" smtClean="0">
                <a:solidFill>
                  <a:srgbClr val="3399FF"/>
                </a:solidFill>
              </a:rPr>
              <a:t> - Предприятие за производство на мляко, водите от  който се  </a:t>
            </a:r>
            <a:r>
              <a:rPr lang="bg-BG" sz="7200" dirty="0" err="1" smtClean="0">
                <a:solidFill>
                  <a:srgbClr val="3399FF"/>
                </a:solidFill>
              </a:rPr>
              <a:t>заустват</a:t>
            </a:r>
            <a:r>
              <a:rPr lang="bg-BG" sz="7200" dirty="0" smtClean="0">
                <a:solidFill>
                  <a:srgbClr val="3399FF"/>
                </a:solidFill>
              </a:rPr>
              <a:t> в р. </a:t>
            </a:r>
            <a:r>
              <a:rPr lang="bg-BG" sz="7200" dirty="0" err="1" smtClean="0">
                <a:solidFill>
                  <a:srgbClr val="3399FF"/>
                </a:solidFill>
              </a:rPr>
              <a:t>Радоновец</a:t>
            </a:r>
            <a:r>
              <a:rPr lang="bg-BG" sz="7200" dirty="0" smtClean="0">
                <a:solidFill>
                  <a:srgbClr val="3399FF"/>
                </a:solidFill>
              </a:rPr>
              <a:t>, приток на р. Стара река, басейн Места</a:t>
            </a:r>
          </a:p>
          <a:p>
            <a:pPr algn="just"/>
            <a:r>
              <a:rPr lang="bg-BG" sz="7200" dirty="0" smtClean="0">
                <a:solidFill>
                  <a:srgbClr val="3399FF"/>
                </a:solidFill>
              </a:rPr>
              <a:t>За тези обекти се следи за изпълнение на собствен мониторинг на заустваните производствени отпадъчни води от страна на титулярите на разрешителните за </a:t>
            </a:r>
            <a:r>
              <a:rPr lang="bg-BG" sz="7200" dirty="0" err="1" smtClean="0">
                <a:solidFill>
                  <a:srgbClr val="3399FF"/>
                </a:solidFill>
              </a:rPr>
              <a:t>заустване</a:t>
            </a:r>
            <a:r>
              <a:rPr lang="bg-BG" sz="7200" dirty="0" smtClean="0">
                <a:solidFill>
                  <a:srgbClr val="3399FF"/>
                </a:solidFill>
              </a:rPr>
              <a:t>;</a:t>
            </a:r>
          </a:p>
          <a:p>
            <a:pPr algn="just"/>
            <a:r>
              <a:rPr lang="bg-BG" sz="7200" dirty="0" smtClean="0">
                <a:solidFill>
                  <a:srgbClr val="3399FF"/>
                </a:solidFill>
              </a:rPr>
              <a:t>Обектите  се включват всяка година в </a:t>
            </a:r>
            <a:r>
              <a:rPr lang="bg-BG" sz="7200" b="1" dirty="0" smtClean="0">
                <a:solidFill>
                  <a:srgbClr val="3399FF"/>
                </a:solidFill>
              </a:rPr>
              <a:t> Списъка </a:t>
            </a:r>
            <a:r>
              <a:rPr lang="bg-BG" sz="7200" dirty="0" smtClean="0">
                <a:solidFill>
                  <a:srgbClr val="3399FF"/>
                </a:solidFill>
              </a:rPr>
              <a:t>на обектите, формиращи отпадъчни води и </a:t>
            </a:r>
            <a:r>
              <a:rPr lang="bg-BG" sz="7200" dirty="0" err="1" smtClean="0">
                <a:solidFill>
                  <a:srgbClr val="3399FF"/>
                </a:solidFill>
              </a:rPr>
              <a:t>заустващи</a:t>
            </a:r>
            <a:r>
              <a:rPr lang="bg-BG" sz="7200" dirty="0" smtClean="0">
                <a:solidFill>
                  <a:srgbClr val="3399FF"/>
                </a:solidFill>
              </a:rPr>
              <a:t> във водни обекти, подлежащи на контрол от страна на съответния РИОСВ. През годината на тези обекти  РИОСВ – Благоевград извършва контролни </a:t>
            </a:r>
            <a:r>
              <a:rPr lang="bg-BG" sz="7200" dirty="0" err="1" smtClean="0">
                <a:solidFill>
                  <a:srgbClr val="3399FF"/>
                </a:solidFill>
              </a:rPr>
              <a:t>пробовземания</a:t>
            </a:r>
            <a:r>
              <a:rPr lang="bg-BG" sz="7200" dirty="0" smtClean="0">
                <a:solidFill>
                  <a:srgbClr val="3399FF"/>
                </a:solidFill>
              </a:rPr>
              <a:t> и анализи на отпадъчните води съгласно Заповед № РД-382 /2010 г. на Министъра на околната среда и водите. Данните от този проведен контрол се предоставят на БД „ЗБР” и  са налични в "Информационна система за мониторинг и управление на водите”</a:t>
            </a:r>
          </a:p>
          <a:p>
            <a:pPr algn="just"/>
            <a:r>
              <a:rPr lang="bg-BG" sz="7200" dirty="0" smtClean="0">
                <a:solidFill>
                  <a:srgbClr val="3399FF"/>
                </a:solidFill>
              </a:rPr>
              <a:t>В актуалните действащи </a:t>
            </a:r>
            <a:r>
              <a:rPr lang="bg-BG" sz="7200" b="1" dirty="0" smtClean="0">
                <a:solidFill>
                  <a:srgbClr val="3399FF"/>
                </a:solidFill>
              </a:rPr>
              <a:t>Списъци </a:t>
            </a:r>
            <a:r>
              <a:rPr lang="bg-BG" sz="7200" dirty="0" smtClean="0">
                <a:solidFill>
                  <a:srgbClr val="3399FF"/>
                </a:solidFill>
              </a:rPr>
              <a:t>на обектите, формиращи отпадъчни води и </a:t>
            </a:r>
            <a:r>
              <a:rPr lang="bg-BG" sz="7200" dirty="0" err="1" smtClean="0">
                <a:solidFill>
                  <a:srgbClr val="3399FF"/>
                </a:solidFill>
              </a:rPr>
              <a:t>заустващи</a:t>
            </a:r>
            <a:r>
              <a:rPr lang="bg-BG" sz="7200" dirty="0" smtClean="0">
                <a:solidFill>
                  <a:srgbClr val="3399FF"/>
                </a:solidFill>
              </a:rPr>
              <a:t> във водни обекти, подлежащи на контрол, на територията на ЗБР,   в обхвата на  РИОСВ-Перник и РИОСВ-Смолян  не са включени обекти, </a:t>
            </a:r>
            <a:r>
              <a:rPr lang="bg-BG" sz="7200" dirty="0" err="1" smtClean="0">
                <a:solidFill>
                  <a:srgbClr val="3399FF"/>
                </a:solidFill>
              </a:rPr>
              <a:t>заустващи</a:t>
            </a:r>
            <a:r>
              <a:rPr lang="bg-BG" sz="7200" dirty="0" smtClean="0">
                <a:solidFill>
                  <a:srgbClr val="3399FF"/>
                </a:solidFill>
              </a:rPr>
              <a:t> отпадъчни води от хранително-вкусовата промишленост. /Няма идентифицирани такива значими замърсители - от тази промишленост в обхвата на тези РИОСВ/.</a:t>
            </a:r>
          </a:p>
          <a:p>
            <a:endParaRPr lang="bg-BG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527604"/>
            <a:ext cx="8398775" cy="5344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 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143555" y="833015"/>
            <a:ext cx="88477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500" b="1" dirty="0" smtClean="0">
                <a:solidFill>
                  <a:srgbClr val="3399FF"/>
                </a:solidFill>
              </a:rPr>
              <a:t>	</a:t>
            </a:r>
            <a:r>
              <a:rPr lang="bg-BG" b="1" dirty="0" smtClean="0">
                <a:solidFill>
                  <a:srgbClr val="3399FF"/>
                </a:solidFill>
              </a:rPr>
              <a:t>Мониторингът на подземните води в териториалния обхват на ЗБР включва: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  програма за мониторинг на количественото състояние - за оценка на количественото състояние на ПВТ;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  програма за контролен мониторинг на химичното състояние - за оценка на дългосрочните тенденции, както на концентрациите на веществата и показателите, характеризиращи химичния състав на подземните водни тела в естествени условия, така и на концентрациите на замърсителите в резултат на човешката дейност;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 мрежа и програма за оперативен мониторинг на химичното състояние - осигурява информация за определяне състоянието на подземните водни тела, които са определени в риск да не постигнат добро състояние и установяване на наличието на значителни и трайни възходящи тенденции в концентрацията на замърсителите;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 програма за мониторинг за постигането на целите на подземните водни тела, определени като зони за защита на питейните води;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 програма за собствен мониторинг на титуляри на издадени разрешителни за водовземане от подземни води.</a:t>
            </a:r>
          </a:p>
          <a:p>
            <a:pPr algn="just">
              <a:buNone/>
            </a:pPr>
            <a:r>
              <a:rPr lang="bg-BG" dirty="0" smtClean="0">
                <a:solidFill>
                  <a:srgbClr val="3399FF"/>
                </a:solidFill>
              </a:rPr>
              <a:t>Оценката на състоянието на десетте подземни водни тела, от които се </a:t>
            </a:r>
            <a:r>
              <a:rPr lang="bg-BG" dirty="0" err="1" smtClean="0">
                <a:solidFill>
                  <a:srgbClr val="3399FF"/>
                </a:solidFill>
              </a:rPr>
              <a:t>водовземат</a:t>
            </a:r>
            <a:r>
              <a:rPr lang="bg-BG" dirty="0" smtClean="0">
                <a:solidFill>
                  <a:srgbClr val="3399FF"/>
                </a:solidFill>
              </a:rPr>
              <a:t> води за хранително- вкусовата промишленост, показва, че три от тях са оценени в лошо количествено състояние,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3399FF"/>
                </a:solidFill>
              </a:rPr>
              <a:t>като причините за това не са свързани с черпенето на подземни води за конкретния сектор.</a:t>
            </a:r>
          </a:p>
          <a:p>
            <a:pPr algn="just">
              <a:buNone/>
            </a:pPr>
            <a:r>
              <a:rPr lang="bg-BG" dirty="0" smtClean="0">
                <a:solidFill>
                  <a:srgbClr val="3399FF"/>
                </a:solidFill>
              </a:rPr>
              <a:t> </a:t>
            </a:r>
          </a:p>
          <a:p>
            <a:endParaRPr lang="bg-BG" dirty="0" smtClean="0"/>
          </a:p>
          <a:p>
            <a:pPr lvl="0" algn="just">
              <a:buFont typeface="Wingdings" pitchFamily="2" charset="2"/>
              <a:buChar char="Ø"/>
            </a:pPr>
            <a:endParaRPr lang="bg-BG" dirty="0" smtClean="0">
              <a:solidFill>
                <a:srgbClr val="3399FF"/>
              </a:solidFill>
            </a:endParaRPr>
          </a:p>
          <a:p>
            <a:endParaRPr lang="bg-BG" dirty="0">
              <a:solidFill>
                <a:srgbClr val="33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61" y="69490"/>
            <a:ext cx="87041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4 – Мониторинг и оценка на състоянието на повърхностните води, подземните води и зоните за защита</a:t>
            </a:r>
            <a:r>
              <a:rPr lang="bg-BG" sz="2400" dirty="0" smtClean="0">
                <a:solidFill>
                  <a:srgbClr val="003399"/>
                </a:solidFill>
              </a:rPr>
              <a:t/>
            </a:r>
            <a:br>
              <a:rPr lang="bg-BG" sz="2400" dirty="0" smtClean="0">
                <a:solidFill>
                  <a:srgbClr val="003399"/>
                </a:solidFill>
              </a:rPr>
            </a:br>
            <a:endParaRPr lang="bg-BG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786" y="274638"/>
            <a:ext cx="7787954" cy="1143000"/>
          </a:xfrm>
        </p:spPr>
        <p:txBody>
          <a:bodyPr>
            <a:no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5 – Актуализация на целите за опазване на околната среда</a:t>
            </a:r>
            <a:r>
              <a:rPr lang="bg-BG" sz="2200" dirty="0" smtClean="0">
                <a:solidFill>
                  <a:srgbClr val="3366CC"/>
                </a:solidFill>
              </a:rPr>
              <a:t/>
            </a:r>
            <a:br>
              <a:rPr lang="bg-BG" sz="2200" dirty="0" smtClean="0">
                <a:solidFill>
                  <a:srgbClr val="3366CC"/>
                </a:solidFill>
              </a:rPr>
            </a:br>
            <a:endParaRPr lang="bg-BG" sz="2200" dirty="0">
              <a:solidFill>
                <a:srgbClr val="3366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138425"/>
            <a:ext cx="7940661" cy="549738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bg-BG" sz="1600" b="1" dirty="0" smtClean="0">
                <a:solidFill>
                  <a:srgbClr val="3399FF"/>
                </a:solidFill>
              </a:rPr>
              <a:t>        </a:t>
            </a:r>
            <a:r>
              <a:rPr lang="ru-RU" sz="2200" dirty="0" smtClean="0">
                <a:solidFill>
                  <a:srgbClr val="3399FF"/>
                </a:solidFill>
              </a:rPr>
              <a:t>Ревизията на целите е извършена на база на оценки на екологично и химично състояние на повърхностните ВТ; в т.ч. отчитане на извършените промени при актуализация на границите на повърхностните ВТ;  на база оценка на химичното и количествено състояние на подземните ВТ</a:t>
            </a:r>
            <a:r>
              <a:rPr lang="bg-BG" sz="2200" dirty="0" smtClean="0">
                <a:solidFill>
                  <a:srgbClr val="3399FF"/>
                </a:solidFill>
              </a:rPr>
              <a:t>.</a:t>
            </a:r>
          </a:p>
          <a:p>
            <a:pPr algn="just">
              <a:buNone/>
            </a:pPr>
            <a:r>
              <a:rPr lang="bg-BG" sz="2200" b="1" dirty="0" smtClean="0">
                <a:solidFill>
                  <a:srgbClr val="3399FF"/>
                </a:solidFill>
              </a:rPr>
              <a:t>       </a:t>
            </a:r>
            <a:r>
              <a:rPr lang="bg-BG" sz="2200" dirty="0" smtClean="0">
                <a:solidFill>
                  <a:srgbClr val="3399FF"/>
                </a:solidFill>
              </a:rPr>
              <a:t>Разгледан е списъка на целите за опазване на околната среда, съгласно изискванията на ч</a:t>
            </a:r>
            <a:r>
              <a:rPr lang="ru-RU" sz="2200" dirty="0" smtClean="0">
                <a:solidFill>
                  <a:srgbClr val="3399FF"/>
                </a:solidFill>
              </a:rPr>
              <a:t>л.156а, ал.1 от ЗВ - постигане на добро състояние или добър екологичен потенциал на водните тела –</a:t>
            </a:r>
            <a:r>
              <a:rPr lang="bg-BG" sz="2200" dirty="0" smtClean="0">
                <a:solidFill>
                  <a:srgbClr val="3399FF"/>
                </a:solidFill>
              </a:rPr>
              <a:t>повърхностни; подземни  и </a:t>
            </a:r>
            <a:r>
              <a:rPr lang="ru-RU" sz="2200" dirty="0" smtClean="0">
                <a:solidFill>
                  <a:srgbClr val="3399FF"/>
                </a:solidFill>
              </a:rPr>
              <a:t> зони за защита на водите. </a:t>
            </a:r>
            <a:r>
              <a:rPr lang="bg-BG" sz="2200" dirty="0" smtClean="0">
                <a:solidFill>
                  <a:srgbClr val="3399FF"/>
                </a:solidFill>
              </a:rPr>
              <a:t>За всички ВТ  са приложени следните стъпки: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2200" dirty="0" smtClean="0">
                <a:solidFill>
                  <a:srgbClr val="3399FF"/>
                </a:solidFill>
              </a:rPr>
              <a:t>За всяка от приложимите цели, основното изискване е да се постигне като цяло „добро състояние”. Възстановяването на доброто състояние трябва да бъде постигнато, където е технически осъществимо, екологично устойчиво и не изисква прекомерни разходи.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2200" dirty="0" smtClean="0">
                <a:solidFill>
                  <a:srgbClr val="3399FF"/>
                </a:solidFill>
              </a:rPr>
              <a:t>Извършване на оценка дали конкретното водно тяло ще може да постигне своите цели до 2015, до 2021 или до 2027г. или трябва да бъде даден по-дълъг срок. 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2200" dirty="0" smtClean="0">
                <a:solidFill>
                  <a:srgbClr val="3399FF"/>
                </a:solidFill>
              </a:rPr>
              <a:t>Преценяване на необходимостта от залагане на допълнителни цели, в случаите, когато по силата на нормативен акт  някои водни тела  изискват по-голяма защита (вкл. питейни, чувствителни, нитратно уязвими,  защитени местообитания и видове). 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3399FF"/>
                </a:solidFill>
              </a:rPr>
              <a:t>        </a:t>
            </a:r>
            <a:endParaRPr lang="bg-BG" sz="2200" dirty="0" smtClean="0">
              <a:solidFill>
                <a:srgbClr val="00B0F0"/>
              </a:solidFill>
            </a:endParaRPr>
          </a:p>
          <a:p>
            <a:endParaRPr lang="en-US" sz="2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786" y="274638"/>
            <a:ext cx="7787954" cy="1143000"/>
          </a:xfrm>
        </p:spPr>
        <p:txBody>
          <a:bodyPr>
            <a:no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5 – Актуализация на целите за опазване на околната среда</a:t>
            </a:r>
            <a:endParaRPr lang="bg-BG" sz="2200" dirty="0">
              <a:solidFill>
                <a:srgbClr val="00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7081" y="1443835"/>
            <a:ext cx="7940660" cy="503926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700" dirty="0" smtClean="0">
                <a:solidFill>
                  <a:srgbClr val="3366CC"/>
                </a:solidFill>
              </a:rPr>
              <a:t>       </a:t>
            </a:r>
            <a:r>
              <a:rPr lang="ru-RU" sz="2000" dirty="0" smtClean="0">
                <a:solidFill>
                  <a:srgbClr val="3399FF"/>
                </a:solidFill>
              </a:rPr>
              <a:t>За всички 10 повърхностни и 10 подземни водни тела, които са засегнати от хранително-вкусовата промишленост са преразгледани и определени </a:t>
            </a:r>
            <a:r>
              <a:rPr lang="ru-RU" sz="2000" dirty="0" smtClean="0">
                <a:solidFill>
                  <a:srgbClr val="3399FF"/>
                </a:solidFill>
                <a:hlinkClick r:id="rId3" action="ppaction://hlinkfile"/>
              </a:rPr>
              <a:t>цели </a:t>
            </a:r>
            <a:r>
              <a:rPr lang="ru-RU" sz="2000" dirty="0" smtClean="0">
                <a:solidFill>
                  <a:srgbClr val="3399FF"/>
                </a:solidFill>
              </a:rPr>
              <a:t>към 2015г., 2021 и 2027г.:</a:t>
            </a:r>
            <a:endParaRPr lang="bg-BG" sz="2000" dirty="0" smtClean="0">
              <a:solidFill>
                <a:srgbClr val="3399FF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99FF"/>
                </a:solidFill>
              </a:rPr>
              <a:t>За водните тела в добро и отлично състояние (</a:t>
            </a:r>
            <a:r>
              <a:rPr lang="bg-BG" sz="2000" dirty="0" smtClean="0">
                <a:solidFill>
                  <a:srgbClr val="3399FF"/>
                </a:solidFill>
              </a:rPr>
              <a:t>2 бр. повърхностни водни тела в добро, 1 бр. повърхностно водно тяло в отлично състояние и 7 бр. подземни водни тела в добро състояние)</a:t>
            </a:r>
            <a:r>
              <a:rPr lang="ru-RU" sz="2000" dirty="0" smtClean="0">
                <a:solidFill>
                  <a:srgbClr val="3399FF"/>
                </a:solidFill>
              </a:rPr>
              <a:t> – П</a:t>
            </a:r>
            <a:r>
              <a:rPr lang="ru-RU" sz="2000" b="1" dirty="0" smtClean="0">
                <a:solidFill>
                  <a:srgbClr val="3399FF"/>
                </a:solidFill>
              </a:rPr>
              <a:t>оддържане и запазване </a:t>
            </a:r>
            <a:r>
              <a:rPr lang="bg-BG" sz="2000" b="1" dirty="0" smtClean="0">
                <a:solidFill>
                  <a:srgbClr val="3399FF"/>
                </a:solidFill>
              </a:rPr>
              <a:t>на доброто състояние;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99FF"/>
                </a:solidFill>
              </a:rPr>
              <a:t>За водните тела в по-лошо от добро състояние (7 бр. повърхностни и 3 бр. подземни водни тела)- </a:t>
            </a:r>
            <a:r>
              <a:rPr lang="ru-RU" sz="2000" b="1" dirty="0" smtClean="0">
                <a:solidFill>
                  <a:srgbClr val="3399FF"/>
                </a:solidFill>
              </a:rPr>
              <a:t>П</a:t>
            </a:r>
            <a:r>
              <a:rPr lang="bg-BG" sz="2000" b="1" dirty="0" err="1" smtClean="0">
                <a:solidFill>
                  <a:srgbClr val="3399FF"/>
                </a:solidFill>
              </a:rPr>
              <a:t>редотвратяване</a:t>
            </a:r>
            <a:r>
              <a:rPr lang="bg-BG" sz="2000" b="1" dirty="0" smtClean="0">
                <a:solidFill>
                  <a:srgbClr val="3399FF"/>
                </a:solidFill>
              </a:rPr>
              <a:t> влошаването на състоянието/потенциала. </a:t>
            </a:r>
            <a:r>
              <a:rPr lang="ru-RU" sz="2000" b="1" dirty="0" smtClean="0">
                <a:solidFill>
                  <a:srgbClr val="3399FF"/>
                </a:solidFill>
              </a:rPr>
              <a:t>Опазване, подобряване и възстановяване на водното тяло. Предотвратяване на замърсяването и запазване на доброто </a:t>
            </a:r>
            <a:r>
              <a:rPr lang="bg-BG" sz="2000" b="1" dirty="0" smtClean="0">
                <a:solidFill>
                  <a:srgbClr val="3399FF"/>
                </a:solidFill>
              </a:rPr>
              <a:t>състояние.</a:t>
            </a:r>
          </a:p>
          <a:p>
            <a:pPr lvl="0" algn="just">
              <a:buNone/>
            </a:pPr>
            <a:r>
              <a:rPr lang="bg-BG" sz="2000" dirty="0" smtClean="0">
                <a:solidFill>
                  <a:srgbClr val="3399FF"/>
                </a:solidFill>
              </a:rPr>
              <a:t>        За 2 бр. повърхностни и 3 бр. подземни водни тела  е оценено, че натискът не може да бъде отстранен бързо и те не биха могли да достигнат целите за добро състояние до 2015 г. (края на първия планов период). За тях са определени по-дълги срокове и/или са определени по-малко строги цели</a:t>
            </a:r>
            <a:r>
              <a:rPr lang="bg-BG" sz="2000" b="1" dirty="0" smtClean="0">
                <a:solidFill>
                  <a:srgbClr val="3399FF"/>
                </a:solidFill>
              </a:rPr>
              <a:t> </a:t>
            </a:r>
            <a:r>
              <a:rPr lang="bg-BG" sz="2000" dirty="0" smtClean="0">
                <a:solidFill>
                  <a:srgbClr val="3399FF"/>
                </a:solidFill>
              </a:rPr>
              <a:t>в съответствие с изискванията на чл. 4, т.4  и т.5 от РДВ.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222196"/>
            <a:ext cx="8398775" cy="56500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i="1" dirty="0" smtClean="0">
                <a:solidFill>
                  <a:srgbClr val="003399"/>
                </a:solidFill>
              </a:rPr>
              <a:t>Раздел 6 – Кратък преглед на икономическия анализ на </a:t>
            </a:r>
            <a:r>
              <a:rPr lang="bg-BG" b="1" i="1" dirty="0" err="1" smtClean="0">
                <a:solidFill>
                  <a:srgbClr val="003399"/>
                </a:solidFill>
              </a:rPr>
              <a:t>водоползването</a:t>
            </a:r>
            <a:r>
              <a:rPr lang="bg-BG" dirty="0" smtClean="0">
                <a:solidFill>
                  <a:srgbClr val="003399"/>
                </a:solidFill>
              </a:rPr>
              <a:t/>
            </a:r>
            <a:br>
              <a:rPr lang="bg-BG" dirty="0" smtClean="0">
                <a:solidFill>
                  <a:srgbClr val="003399"/>
                </a:solidFill>
              </a:rPr>
            </a:br>
            <a:endParaRPr lang="bg-BG" sz="2000" dirty="0"/>
          </a:p>
        </p:txBody>
      </p:sp>
      <p:sp>
        <p:nvSpPr>
          <p:cNvPr id="5" name="Rectangle 4"/>
          <p:cNvSpPr/>
          <p:nvPr/>
        </p:nvSpPr>
        <p:spPr>
          <a:xfrm>
            <a:off x="448964" y="1138425"/>
            <a:ext cx="83987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dirty="0" smtClean="0">
                <a:solidFill>
                  <a:srgbClr val="3399FF"/>
                </a:solidFill>
              </a:rPr>
              <a:t>Разделът обобщава резултатите от  краткия преглед на икономическия анализ на </a:t>
            </a:r>
            <a:r>
              <a:rPr lang="bg-BG" sz="2000" dirty="0" err="1" smtClean="0">
                <a:solidFill>
                  <a:srgbClr val="3399FF"/>
                </a:solidFill>
              </a:rPr>
              <a:t>водоползването</a:t>
            </a:r>
            <a:r>
              <a:rPr lang="bg-BG" sz="2000" dirty="0" smtClean="0">
                <a:solidFill>
                  <a:srgbClr val="3399FF"/>
                </a:solidFill>
              </a:rPr>
              <a:t> в ЗБР. Извършена е актуализация на икономическата информация от ПУРБ (2010-2015г.) и е направена оценка на икономическото и социално значение на </a:t>
            </a:r>
            <a:r>
              <a:rPr lang="bg-BG" sz="2000" dirty="0" err="1" smtClean="0">
                <a:solidFill>
                  <a:srgbClr val="3399FF"/>
                </a:solidFill>
              </a:rPr>
              <a:t>водоползването</a:t>
            </a:r>
            <a:r>
              <a:rPr lang="bg-BG" sz="2000" dirty="0" smtClean="0">
                <a:solidFill>
                  <a:srgbClr val="3399FF"/>
                </a:solidFill>
              </a:rPr>
              <a:t> за ЗБР за БУ: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идентифицирани значимите </a:t>
            </a:r>
            <a:r>
              <a:rPr lang="bg-BG" sz="2000" dirty="0" err="1" smtClean="0">
                <a:solidFill>
                  <a:srgbClr val="3399FF"/>
                </a:solidFill>
              </a:rPr>
              <a:t>водоползватели</a:t>
            </a:r>
            <a:r>
              <a:rPr lang="bg-BG" sz="2000" dirty="0" smtClean="0">
                <a:solidFill>
                  <a:srgbClr val="3399FF"/>
                </a:solidFill>
              </a:rPr>
              <a:t> по икономически сектори, подсектори и отрасли в ЗБР;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определени са количествата и дяловете на използваната вода по сектори и отрасли, и по основни речни басейни;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определена е иззетата вода по видове доставчици; 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извършена е оценка на основните показатели за водоснабдяване, канализация и пречистване на питейни и отпадъчни води, загуби по </a:t>
            </a:r>
            <a:r>
              <a:rPr lang="bg-BG" sz="2000" dirty="0" err="1" smtClean="0">
                <a:solidFill>
                  <a:srgbClr val="3399FF"/>
                </a:solidFill>
              </a:rPr>
              <a:t>водопреносните</a:t>
            </a:r>
            <a:r>
              <a:rPr lang="bg-BG" sz="2000" dirty="0" smtClean="0">
                <a:solidFill>
                  <a:srgbClr val="3399FF"/>
                </a:solidFill>
              </a:rPr>
              <a:t> мрежи, режим на водоснабдяване и причините за това; са </a:t>
            </a:r>
            <a:r>
              <a:rPr lang="bg-BG" sz="2000" dirty="0" err="1" smtClean="0">
                <a:solidFill>
                  <a:srgbClr val="3399FF"/>
                </a:solidFill>
              </a:rPr>
              <a:t>заустените</a:t>
            </a:r>
            <a:r>
              <a:rPr lang="bg-BG" sz="2000" dirty="0" smtClean="0">
                <a:solidFill>
                  <a:srgbClr val="3399FF"/>
                </a:solidFill>
              </a:rPr>
              <a:t> отпадъчни води по сектори и степента на пречистване;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определено е социалното и икономическо значение на </a:t>
            </a:r>
            <a:r>
              <a:rPr lang="bg-BG" sz="2000" dirty="0" err="1" smtClean="0">
                <a:solidFill>
                  <a:srgbClr val="3399FF"/>
                </a:solidFill>
              </a:rPr>
              <a:t>водоползването</a:t>
            </a:r>
            <a:endParaRPr lang="bg-BG" sz="2000" dirty="0" smtClean="0">
              <a:solidFill>
                <a:srgbClr val="3399FF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извършена е оценка на развитието спрямо ситуацията в първия ПУРБ.</a:t>
            </a:r>
            <a:endParaRPr lang="bg-BG" sz="2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rgbClr val="003399"/>
                </a:solidFill>
              </a:rPr>
              <a:t>Раздел 6 – Кратък преглед на икономическия анализ на </a:t>
            </a:r>
            <a:r>
              <a:rPr lang="bg-BG" b="1" i="1" dirty="0" err="1" smtClean="0">
                <a:solidFill>
                  <a:srgbClr val="003399"/>
                </a:solidFill>
              </a:rPr>
              <a:t>водоползването</a:t>
            </a:r>
            <a:r>
              <a:rPr lang="bg-BG" dirty="0" smtClean="0">
                <a:solidFill>
                  <a:srgbClr val="003399"/>
                </a:solidFill>
              </a:rPr>
              <a:t/>
            </a:r>
            <a:br>
              <a:rPr lang="bg-BG" dirty="0" smtClean="0">
                <a:solidFill>
                  <a:srgbClr val="003399"/>
                </a:solidFill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291130"/>
            <a:ext cx="8704186" cy="483503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Общото </a:t>
            </a:r>
            <a:r>
              <a:rPr lang="bg-BG" sz="2000" dirty="0" err="1" smtClean="0">
                <a:solidFill>
                  <a:srgbClr val="3399FF"/>
                </a:solidFill>
              </a:rPr>
              <a:t>водопотребление</a:t>
            </a:r>
            <a:r>
              <a:rPr lang="bg-BG" sz="2000" dirty="0" smtClean="0">
                <a:solidFill>
                  <a:srgbClr val="3399FF"/>
                </a:solidFill>
              </a:rPr>
              <a:t> в ЗБР бележи увеличение в периода 2008-2013г. спрямо 2003-2007г. </a:t>
            </a:r>
            <a:r>
              <a:rPr lang="bg-BG" sz="2000" i="1" dirty="0" smtClean="0">
                <a:solidFill>
                  <a:srgbClr val="3399FF"/>
                </a:solidFill>
              </a:rPr>
              <a:t>– от </a:t>
            </a:r>
            <a:r>
              <a:rPr lang="en-US" sz="2000" i="1" dirty="0" smtClean="0">
                <a:solidFill>
                  <a:srgbClr val="3399FF"/>
                </a:solidFill>
              </a:rPr>
              <a:t>68 146 </a:t>
            </a:r>
            <a:r>
              <a:rPr lang="bg-BG" sz="2000" i="1" dirty="0" smtClean="0">
                <a:solidFill>
                  <a:srgbClr val="3399FF"/>
                </a:solidFill>
              </a:rPr>
              <a:t>хил.м</a:t>
            </a:r>
            <a:r>
              <a:rPr lang="bg-BG" sz="2000" i="1" baseline="30000" dirty="0" smtClean="0">
                <a:solidFill>
                  <a:srgbClr val="3399FF"/>
                </a:solidFill>
              </a:rPr>
              <a:t>3</a:t>
            </a:r>
            <a:r>
              <a:rPr lang="bg-BG" sz="2000" i="1" dirty="0" smtClean="0">
                <a:solidFill>
                  <a:srgbClr val="3399FF"/>
                </a:solidFill>
              </a:rPr>
              <a:t>/год. на 74 051 хил.м</a:t>
            </a:r>
            <a:r>
              <a:rPr lang="bg-BG" sz="2000" i="1" baseline="30000" dirty="0" smtClean="0">
                <a:solidFill>
                  <a:srgbClr val="3399FF"/>
                </a:solidFill>
              </a:rPr>
              <a:t>3</a:t>
            </a:r>
            <a:r>
              <a:rPr lang="bg-BG" sz="2000" i="1" dirty="0" smtClean="0">
                <a:solidFill>
                  <a:srgbClr val="3399FF"/>
                </a:solidFill>
              </a:rPr>
              <a:t>/год.;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 Дял на </a:t>
            </a:r>
            <a:r>
              <a:rPr lang="bg-BG" sz="2000" dirty="0" err="1" smtClean="0">
                <a:solidFill>
                  <a:srgbClr val="3399FF"/>
                </a:solidFill>
              </a:rPr>
              <a:t>водопотреблението</a:t>
            </a:r>
            <a:r>
              <a:rPr lang="bg-BG" sz="2000" dirty="0" smtClean="0">
                <a:solidFill>
                  <a:srgbClr val="3399FF"/>
                </a:solidFill>
              </a:rPr>
              <a:t> на ЗБР към общото потребление на страната:</a:t>
            </a:r>
          </a:p>
          <a:p>
            <a:pPr marL="447675" algn="just">
              <a:buFont typeface="Wingdings" pitchFamily="2" charset="2"/>
              <a:buChar char="§"/>
            </a:pPr>
            <a:r>
              <a:rPr lang="bg-BG" sz="2000" i="1" dirty="0" smtClean="0">
                <a:solidFill>
                  <a:srgbClr val="3399FF"/>
                </a:solidFill>
              </a:rPr>
              <a:t>   С  включване на водите за охлаждане </a:t>
            </a:r>
            <a:r>
              <a:rPr lang="bg-BG" sz="2000" dirty="0" smtClean="0">
                <a:solidFill>
                  <a:srgbClr val="3399FF"/>
                </a:solidFill>
              </a:rPr>
              <a:t>- слабо увеличение от 1,2% на 1,7%; </a:t>
            </a:r>
          </a:p>
          <a:p>
            <a:pPr marL="447675" algn="just">
              <a:buFont typeface="Wingdings" pitchFamily="2" charset="2"/>
              <a:buChar char="§"/>
            </a:pPr>
            <a:r>
              <a:rPr lang="bg-BG" sz="2000" i="1" dirty="0" smtClean="0">
                <a:solidFill>
                  <a:srgbClr val="3399FF"/>
                </a:solidFill>
              </a:rPr>
              <a:t>   Без включване на водите за охлаждане</a:t>
            </a:r>
            <a:r>
              <a:rPr lang="bg-BG" sz="2000" dirty="0" smtClean="0">
                <a:solidFill>
                  <a:srgbClr val="3399FF"/>
                </a:solidFill>
              </a:rPr>
              <a:t> - слабо увеличение от 4,6 на 5,1% .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 Без промяна в подреждане на секторите в структурата на </a:t>
            </a:r>
            <a:r>
              <a:rPr lang="bg-BG" sz="2000" dirty="0" err="1" smtClean="0">
                <a:solidFill>
                  <a:srgbClr val="3399FF"/>
                </a:solidFill>
              </a:rPr>
              <a:t>водопотреблението</a:t>
            </a:r>
            <a:r>
              <a:rPr lang="bg-BG" sz="2000" dirty="0" smtClean="0">
                <a:solidFill>
                  <a:srgbClr val="3399FF"/>
                </a:solidFill>
              </a:rPr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bg-BG" sz="2000" dirty="0" smtClean="0">
                <a:solidFill>
                  <a:srgbClr val="3399FF"/>
                </a:solidFill>
              </a:rPr>
              <a:t>Домакинства;</a:t>
            </a:r>
          </a:p>
          <a:p>
            <a:pPr lvl="1" algn="just">
              <a:buFont typeface="Wingdings" pitchFamily="2" charset="2"/>
              <a:buChar char="§"/>
            </a:pPr>
            <a:r>
              <a:rPr lang="bg-BG" sz="2000" dirty="0" smtClean="0">
                <a:solidFill>
                  <a:srgbClr val="3399FF"/>
                </a:solidFill>
              </a:rPr>
              <a:t>Индустрия (в т.ч. добивна, преработваща, производство и разпределение на </a:t>
            </a:r>
            <a:r>
              <a:rPr lang="bg-BG" sz="2000" dirty="0" err="1" smtClean="0">
                <a:solidFill>
                  <a:srgbClr val="3399FF"/>
                </a:solidFill>
              </a:rPr>
              <a:t>електро</a:t>
            </a:r>
            <a:r>
              <a:rPr lang="bg-BG" sz="2000" dirty="0" smtClean="0">
                <a:solidFill>
                  <a:srgbClr val="3399FF"/>
                </a:solidFill>
              </a:rPr>
              <a:t>- и топлоенергия, газ и строителство);</a:t>
            </a:r>
          </a:p>
          <a:p>
            <a:pPr lvl="1" algn="just">
              <a:buFont typeface="Wingdings" pitchFamily="2" charset="2"/>
              <a:buChar char="§"/>
            </a:pPr>
            <a:r>
              <a:rPr lang="bg-BG" sz="2000" dirty="0" smtClean="0">
                <a:solidFill>
                  <a:srgbClr val="3399FF"/>
                </a:solidFill>
              </a:rPr>
              <a:t>Услуги;</a:t>
            </a:r>
          </a:p>
          <a:p>
            <a:pPr lvl="1" algn="just">
              <a:buFont typeface="Wingdings" pitchFamily="2" charset="2"/>
              <a:buChar char="§"/>
            </a:pPr>
            <a:r>
              <a:rPr lang="bg-BG" sz="2000" dirty="0" smtClean="0">
                <a:solidFill>
                  <a:srgbClr val="3399FF"/>
                </a:solidFill>
              </a:rPr>
              <a:t>Селско стопанство.</a:t>
            </a:r>
          </a:p>
          <a:p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3555" y="222195"/>
          <a:ext cx="8741813" cy="58027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6109"/>
                <a:gridCol w="788938"/>
                <a:gridCol w="722974"/>
                <a:gridCol w="722974"/>
                <a:gridCol w="722974"/>
                <a:gridCol w="722974"/>
                <a:gridCol w="722974"/>
                <a:gridCol w="722974"/>
                <a:gridCol w="722974"/>
                <a:gridCol w="722974"/>
                <a:gridCol w="722974"/>
              </a:tblGrid>
              <a:tr h="993491">
                <a:tc rowSpan="2"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Водоползватели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2008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2009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2010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2011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2012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2013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Средно за 2003-2007 г.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Средно за 2008-2013 г.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Дял средно за 2003-2007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Дял средно за 2008-2013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 dirty="0"/>
                        <a:t>хил.м</a:t>
                      </a:r>
                      <a:r>
                        <a:rPr lang="bg-BG" sz="700" b="1" u="none" strike="noStrike" baseline="30000" dirty="0"/>
                        <a:t>3</a:t>
                      </a:r>
                      <a:r>
                        <a:rPr lang="bg-BG" sz="700" b="1" u="none" strike="noStrike" dirty="0"/>
                        <a:t>/г</a:t>
                      </a:r>
                      <a:endParaRPr lang="bg-BG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 dirty="0"/>
                        <a:t>хил.м</a:t>
                      </a:r>
                      <a:r>
                        <a:rPr lang="bg-BG" sz="700" b="1" u="none" strike="noStrike" baseline="30000" dirty="0"/>
                        <a:t>3</a:t>
                      </a:r>
                      <a:r>
                        <a:rPr lang="bg-BG" sz="700" b="1" u="none" strike="noStrike" dirty="0"/>
                        <a:t>/г</a:t>
                      </a:r>
                      <a:endParaRPr lang="bg-BG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 dirty="0"/>
                        <a:t>хил.м</a:t>
                      </a:r>
                      <a:r>
                        <a:rPr lang="bg-BG" sz="700" b="1" u="none" strike="noStrike" baseline="30000" dirty="0"/>
                        <a:t>3</a:t>
                      </a:r>
                      <a:r>
                        <a:rPr lang="bg-BG" sz="700" b="1" u="none" strike="noStrike" dirty="0"/>
                        <a:t>/г</a:t>
                      </a:r>
                      <a:endParaRPr lang="bg-BG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/>
                        <a:t>хил.м</a:t>
                      </a:r>
                      <a:r>
                        <a:rPr lang="bg-BG" sz="700" b="1" u="none" strike="noStrike" baseline="30000"/>
                        <a:t>3</a:t>
                      </a:r>
                      <a:r>
                        <a:rPr lang="bg-BG" sz="700" b="1" u="none" strike="noStrike"/>
                        <a:t>/г</a:t>
                      </a:r>
                      <a:endParaRPr lang="bg-BG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/>
                        <a:t>хил.м</a:t>
                      </a:r>
                      <a:r>
                        <a:rPr lang="bg-BG" sz="700" b="1" u="none" strike="noStrike" baseline="30000"/>
                        <a:t>3</a:t>
                      </a:r>
                      <a:r>
                        <a:rPr lang="bg-BG" sz="700" b="1" u="none" strike="noStrike"/>
                        <a:t>/г</a:t>
                      </a:r>
                      <a:endParaRPr lang="bg-BG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/>
                        <a:t>хил.м</a:t>
                      </a:r>
                      <a:r>
                        <a:rPr lang="bg-BG" sz="700" b="1" u="none" strike="noStrike" baseline="30000"/>
                        <a:t>3</a:t>
                      </a:r>
                      <a:r>
                        <a:rPr lang="bg-BG" sz="700" b="1" u="none" strike="noStrike"/>
                        <a:t>/г</a:t>
                      </a:r>
                      <a:endParaRPr lang="bg-BG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/>
                        <a:t>хил.м</a:t>
                      </a:r>
                      <a:r>
                        <a:rPr lang="bg-BG" sz="700" b="1" u="none" strike="noStrike" baseline="30000"/>
                        <a:t>3</a:t>
                      </a:r>
                      <a:r>
                        <a:rPr lang="bg-BG" sz="700" b="1" u="none" strike="noStrike"/>
                        <a:t>/г</a:t>
                      </a:r>
                      <a:endParaRPr lang="bg-BG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/>
                        <a:t>хил.м</a:t>
                      </a:r>
                      <a:r>
                        <a:rPr lang="bg-BG" sz="700" b="1" u="none" strike="noStrike" baseline="30000"/>
                        <a:t>3</a:t>
                      </a:r>
                      <a:r>
                        <a:rPr lang="bg-BG" sz="700" b="1" u="none" strike="noStrike"/>
                        <a:t>/г</a:t>
                      </a:r>
                      <a:endParaRPr lang="bg-BG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/>
                        <a:t>%</a:t>
                      </a:r>
                      <a:endParaRPr lang="bg-BG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700" b="1" u="none" strike="noStrike"/>
                        <a:t>%</a:t>
                      </a:r>
                      <a:endParaRPr lang="bg-BG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Общо използвана вода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61 445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62 471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62 052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56 403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60 508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60 045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49 407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60 487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100.00%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100.00%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Селско стопанство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8 579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11 674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7 291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5 992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7 906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6 529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5 925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7 995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11.99%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13.22%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/>
                        <a:t>в т.ч.: </a:t>
                      </a:r>
                      <a:endParaRPr lang="bg-BG" sz="10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 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 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   растениевъдство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4 916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3 799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2 126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1 639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1 762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1 560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4 129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2 848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8.36%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4.71%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   животновъдство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3 664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7 875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5 165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4 353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6 144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4 969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1 796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5 147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3.63%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8.51%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Индустрия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22 281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21 128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22 073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19 486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22 024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23 473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15 166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21 744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30.70%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35.95%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в т.ч.: 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 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 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 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65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   добивна промишленост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7 407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1 512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7 526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2 089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1 875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1 642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2 287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3 675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4.60%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6.10%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39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   преработваща промишленост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8 272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12 485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8 495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8 959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20 915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13 285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6 702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12 068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13.60%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20.00%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/>
                        <a:t>   производство и разпр. на ел.енергия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6 257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6 557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5 820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8 296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6 717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6 525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6 091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6 695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12.30%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11.10%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   строителство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256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484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205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131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160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194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87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238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0.20%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0.40%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Услуги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8 319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7 753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10 969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8 728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8 006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8 432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/>
                        <a:t>7 375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8 701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14.93%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14.39%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51">
                <a:tc>
                  <a:txBody>
                    <a:bodyPr/>
                    <a:lstStyle/>
                    <a:p>
                      <a:pPr algn="l" fontAlgn="b"/>
                      <a:r>
                        <a:rPr lang="bg-BG" sz="1050" b="1" u="none" strike="noStrike" dirty="0"/>
                        <a:t>Домакинства</a:t>
                      </a:r>
                      <a:endParaRPr lang="bg-BG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22 266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21 916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21 718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22 197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22 572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21 610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20 897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22 047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42.29%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/>
                        <a:t>36.45%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57" marR="7557" marT="7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9785" y="6177690"/>
            <a:ext cx="7329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Количества и дялове на използвана вода от водоползватели за ЗБР – без охлаждане</a:t>
            </a:r>
            <a:endParaRPr lang="bg-BG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rgbClr val="003399"/>
                </a:solidFill>
              </a:rPr>
              <a:t>Раздел 6 – Кратък преглед на икономическия анализ на </a:t>
            </a:r>
            <a:r>
              <a:rPr lang="bg-BG" b="1" i="1" dirty="0" err="1" smtClean="0">
                <a:solidFill>
                  <a:srgbClr val="003399"/>
                </a:solidFill>
              </a:rPr>
              <a:t>водоползването</a:t>
            </a:r>
            <a:r>
              <a:rPr lang="bg-BG" dirty="0" smtClean="0">
                <a:solidFill>
                  <a:srgbClr val="003399"/>
                </a:solidFill>
              </a:rPr>
              <a:t/>
            </a:r>
            <a:br>
              <a:rPr lang="bg-BG" dirty="0" smtClean="0">
                <a:solidFill>
                  <a:srgbClr val="003399"/>
                </a:solidFill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600" cy="498773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3399FF"/>
                </a:solidFill>
              </a:rPr>
              <a:t>Във всеки един от четири сектора има увеличение на средногодишното количество използвана вода (без включване на водите за охлаждане) за периода 2008 - 2013 г. спрямо 2003 - 2007 г., като то е най-голямо в индустрията, а най-малко – при домакинствата. </a:t>
            </a:r>
            <a:endParaRPr lang="bg-BG" dirty="0" smtClean="0">
              <a:solidFill>
                <a:srgbClr val="3399FF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Водещият доставчик на вода в ЗБР за двата периода  на анализ е общественото водоснабдяване. Наблюдава се намаление на неговия дял в структурата на доставчиците на вода за сметка на увеличение на дела на собственото водоснабдяване. Причините за това са:</a:t>
            </a:r>
          </a:p>
          <a:p>
            <a:pPr lvl="0" algn="just">
              <a:buFont typeface="Wingdings" pitchFamily="2" charset="2"/>
              <a:buChar char="§"/>
            </a:pPr>
            <a:r>
              <a:rPr lang="bg-BG" dirty="0" smtClean="0">
                <a:solidFill>
                  <a:srgbClr val="3399FF"/>
                </a:solidFill>
              </a:rPr>
              <a:t>увеличението на използваната вода в индустрията от  собствени водоизточници, поради по-ниските разходи;</a:t>
            </a:r>
          </a:p>
          <a:p>
            <a:pPr lvl="0" algn="just">
              <a:buFont typeface="Wingdings" pitchFamily="2" charset="2"/>
              <a:buChar char="§"/>
            </a:pPr>
            <a:r>
              <a:rPr lang="bg-BG" dirty="0" smtClean="0">
                <a:solidFill>
                  <a:srgbClr val="3399FF"/>
                </a:solidFill>
              </a:rPr>
              <a:t>развитието на населените места и урбанизирани територии, което изпреварва доизграждането на </a:t>
            </a:r>
            <a:r>
              <a:rPr lang="bg-BG" dirty="0" err="1" smtClean="0">
                <a:solidFill>
                  <a:srgbClr val="3399FF"/>
                </a:solidFill>
              </a:rPr>
              <a:t>ВиК</a:t>
            </a:r>
            <a:r>
              <a:rPr lang="bg-BG" dirty="0" smtClean="0">
                <a:solidFill>
                  <a:srgbClr val="3399FF"/>
                </a:solidFill>
              </a:rPr>
              <a:t> инфраструктурата, предопределя   необходимостта от собствено водоснабдяване. </a:t>
            </a:r>
          </a:p>
          <a:p>
            <a:endParaRPr lang="bg-BG" dirty="0" smtClean="0">
              <a:solidFill>
                <a:srgbClr val="3399FF"/>
              </a:solidFill>
            </a:endParaRPr>
          </a:p>
          <a:p>
            <a:endParaRPr lang="bg-BG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833015"/>
            <a:ext cx="8398775" cy="5344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 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448965" y="527605"/>
            <a:ext cx="824606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      Планът за управление на речните басейни (2016-2021г</a:t>
            </a:r>
            <a:r>
              <a:rPr lang="bg-BG" sz="2000" dirty="0" smtClean="0">
                <a:solidFill>
                  <a:srgbClr val="3399FF"/>
                </a:solidFill>
              </a:rPr>
              <a:t>.) </a:t>
            </a:r>
            <a:r>
              <a:rPr lang="bg-BG" sz="2000" dirty="0" smtClean="0">
                <a:solidFill>
                  <a:srgbClr val="3399FF"/>
                </a:solidFill>
              </a:rPr>
              <a:t>за Западнобеломорски район за басейново управление </a:t>
            </a:r>
            <a:r>
              <a:rPr lang="bg-BG" sz="2000" dirty="0" smtClean="0">
                <a:solidFill>
                  <a:srgbClr val="3399FF"/>
                </a:solidFill>
              </a:rPr>
              <a:t>(ПУРБ) е </a:t>
            </a:r>
            <a:r>
              <a:rPr lang="bg-BG" sz="2000" dirty="0" smtClean="0">
                <a:solidFill>
                  <a:srgbClr val="3399FF"/>
                </a:solidFill>
              </a:rPr>
              <a:t>изготвен съгласно изискванията на чл. 14 от Рамковата директива за водите и чл. 159, ал. 1 от Закона за водите.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     ПУРБ е разработен успоредно с Плана за управление на риска от наводнения за същия период, с цел осигуряване на съгласуваност между двата стратегически документа.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99FF"/>
                </a:solidFill>
              </a:rPr>
              <a:t>      Проектът на ПУРБ е публикуван на 01.12.2015г.  за обществени консултации и писмени становища, за срок от </a:t>
            </a:r>
            <a:r>
              <a:rPr lang="bg-BG" sz="2000" dirty="0" smtClean="0">
                <a:solidFill>
                  <a:srgbClr val="3399FF"/>
                </a:solidFill>
              </a:rPr>
              <a:t>шест месеца - до 01.06.2016г.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99FF"/>
                </a:solidFill>
              </a:rPr>
              <a:t>      Предстои изготвяне на Екологична оценка на проекта на ПУРБ.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99FF"/>
                </a:solidFill>
              </a:rPr>
              <a:t>      Окончателният вариант на Плана  за управление на речните басейни на ЗБР  и програмата от мерки  за изпълнението му ще бъдат приети от Министерски съвет, с което се цели гарантиране на отговорност от страна на всички ангажирани страни и отговорни ведомства в процеса на изпълнение на плана.</a:t>
            </a:r>
            <a:endParaRPr lang="bg-BG" sz="2000" dirty="0" smtClean="0">
              <a:solidFill>
                <a:srgbClr val="3399FF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  ПУРБ е структуриран в 12 раздела.</a:t>
            </a:r>
          </a:p>
          <a:p>
            <a:pPr algn="just">
              <a:buNone/>
            </a:pPr>
            <a:endParaRPr lang="bg-BG" sz="17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785" y="274638"/>
            <a:ext cx="7940660" cy="1143000"/>
          </a:xfrm>
        </p:spPr>
        <p:txBody>
          <a:bodyPr>
            <a:noAutofit/>
          </a:bodyPr>
          <a:lstStyle/>
          <a:p>
            <a:r>
              <a:rPr lang="bg-BG" sz="2800" b="1" i="1" dirty="0" smtClean="0">
                <a:solidFill>
                  <a:srgbClr val="003399"/>
                </a:solidFill>
              </a:rPr>
              <a:t>Раздел 7 – Кратък преглед на програмите от мерки за постигане на целите за опазване на околната среда</a:t>
            </a:r>
            <a:r>
              <a:rPr lang="bg-BG" sz="2800" dirty="0" smtClean="0">
                <a:solidFill>
                  <a:srgbClr val="003399"/>
                </a:solidFill>
              </a:rPr>
              <a:t/>
            </a:r>
            <a:br>
              <a:rPr lang="bg-BG" sz="2800" dirty="0" smtClean="0">
                <a:solidFill>
                  <a:srgbClr val="003399"/>
                </a:solidFill>
              </a:rPr>
            </a:br>
            <a:endParaRPr lang="bg-BG" sz="2800" dirty="0">
              <a:solidFill>
                <a:srgbClr val="00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4" y="1443835"/>
            <a:ext cx="8084216" cy="519197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bg-BG" dirty="0" smtClean="0">
                <a:solidFill>
                  <a:srgbClr val="3366CC"/>
                </a:solidFill>
              </a:rPr>
              <a:t>       </a:t>
            </a:r>
            <a:r>
              <a:rPr lang="bg-BG" sz="6200" dirty="0" smtClean="0">
                <a:solidFill>
                  <a:srgbClr val="3399FF"/>
                </a:solidFill>
              </a:rPr>
              <a:t>Този раздел представя програмите от мерки за постигане на целите за опазване на околната среда. С </a:t>
            </a:r>
            <a:r>
              <a:rPr lang="bg-BG" sz="6200" dirty="0" smtClean="0">
                <a:solidFill>
                  <a:srgbClr val="3399FF"/>
                </a:solidFill>
                <a:hlinkClick r:id="rId3" action="ppaction://hlinkfile"/>
              </a:rPr>
              <a:t>Програмата от мерки </a:t>
            </a:r>
            <a:r>
              <a:rPr lang="bg-BG" sz="6200" dirty="0" smtClean="0">
                <a:solidFill>
                  <a:srgbClr val="3399FF"/>
                </a:solidFill>
              </a:rPr>
              <a:t>/ПоМ/ се посочва на отговорните  институции кои мерки трябва да се предприемат в рамките на районите, за които са отговорни.</a:t>
            </a:r>
          </a:p>
          <a:p>
            <a:pPr algn="just">
              <a:buNone/>
            </a:pPr>
            <a:r>
              <a:rPr lang="bg-BG" sz="6200" dirty="0" smtClean="0">
                <a:solidFill>
                  <a:srgbClr val="3399FF"/>
                </a:solidFill>
              </a:rPr>
              <a:t>       В ПоМ на ПУРБ (2016-2021г.) за ЗБР е възприет минималистичен подход, като са включени: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6200" dirty="0" smtClean="0">
                <a:solidFill>
                  <a:srgbClr val="3399FF"/>
                </a:solidFill>
              </a:rPr>
              <a:t> основни мерки, които трябва да бъдат изпълнени в периода на действие на първите ПУРБ–свързани с изпълнението на  изискванията на Директивата за градските пречиствателни станции за отпадъчни води 91/271/ЕС за осигуряване на подходящо пречистване за всички населени места над 2000 е.ж. до 2014 г.;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6200" dirty="0" smtClean="0">
                <a:solidFill>
                  <a:srgbClr val="3399FF"/>
                </a:solidFill>
              </a:rPr>
              <a:t>ограничен брой допълнителни мерки</a:t>
            </a:r>
            <a:r>
              <a:rPr lang="bg-BG" sz="6200" dirty="0" smtClean="0">
                <a:solidFill>
                  <a:srgbClr val="3399FF"/>
                </a:solidFill>
              </a:rPr>
              <a:t>.</a:t>
            </a:r>
          </a:p>
          <a:p>
            <a:pPr algn="just">
              <a:buNone/>
            </a:pPr>
            <a:r>
              <a:rPr lang="bg-BG" sz="6200" dirty="0" smtClean="0">
                <a:solidFill>
                  <a:srgbClr val="3399FF"/>
                </a:solidFill>
              </a:rPr>
              <a:t>       Мерките  са разписани в отговор на натиска, предизвикващ въздействие върху повърхностните и подземни водни тела в ЗБР. За всяко водно тяло е посочен натиска, поставената цел и планираните мерки за предотвратяване или намаляване на въздействието с цел  управление на този натиск. Окончателното формулиране на програмите от мерки може да претърпи последваща редакция в рамките на провежданите обществени консултации.</a:t>
            </a:r>
          </a:p>
          <a:p>
            <a:pPr algn="just"/>
            <a:endParaRPr lang="bg-BG" sz="4500" dirty="0" smtClean="0">
              <a:solidFill>
                <a:srgbClr val="3399FF"/>
              </a:solidFill>
            </a:endParaRPr>
          </a:p>
          <a:p>
            <a:pPr algn="just"/>
            <a:endParaRPr lang="en-US" sz="450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74638"/>
            <a:ext cx="8085129" cy="1143000"/>
          </a:xfrm>
        </p:spPr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rgbClr val="003399"/>
                </a:solidFill>
              </a:rPr>
              <a:t>Раздел 7 – Кратък преглед на програмите от мерки за постигане на целите за опазване на околната среда</a:t>
            </a:r>
            <a:endParaRPr lang="bg-BG" dirty="0"/>
          </a:p>
        </p:txBody>
      </p:sp>
      <p:sp>
        <p:nvSpPr>
          <p:cNvPr id="5" name="ZoneTexte 4"/>
          <p:cNvSpPr txBox="1"/>
          <p:nvPr/>
        </p:nvSpPr>
        <p:spPr>
          <a:xfrm>
            <a:off x="143555" y="1749245"/>
            <a:ext cx="4248472" cy="3970318"/>
          </a:xfrm>
          <a:prstGeom prst="rect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100" dirty="0" smtClean="0">
                <a:solidFill>
                  <a:srgbClr val="0D459E"/>
                </a:solidFill>
                <a:ea typeface="+mj-ea"/>
                <a:cs typeface="Arial" pitchFamily="34" charset="0"/>
              </a:rPr>
              <a:t>  Недостатъчна прецизност  на  Програмата от мерки</a:t>
            </a:r>
            <a:endParaRPr lang="fr-FR" sz="2100" dirty="0" smtClean="0">
              <a:solidFill>
                <a:srgbClr val="0D459E"/>
              </a:solidFill>
              <a:ea typeface="+mj-ea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100" dirty="0" smtClean="0">
                <a:solidFill>
                  <a:srgbClr val="0D459E"/>
                </a:solidFill>
                <a:ea typeface="+mj-ea"/>
                <a:cs typeface="Arial" pitchFamily="34" charset="0"/>
              </a:rPr>
              <a:t>  Липса на  солидни методи за анализ на натиска/ въздействието</a:t>
            </a:r>
            <a:endParaRPr lang="fr-FR" sz="2100" dirty="0" smtClean="0">
              <a:solidFill>
                <a:srgbClr val="0D459E"/>
              </a:solidFill>
              <a:ea typeface="+mj-ea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100" dirty="0" smtClean="0">
                <a:solidFill>
                  <a:srgbClr val="0D459E"/>
                </a:solidFill>
                <a:ea typeface="+mj-ea"/>
                <a:cs typeface="Arial" pitchFamily="34" charset="0"/>
              </a:rPr>
              <a:t>  Ниска степен на достоверност на резултатите (качество на данните)</a:t>
            </a:r>
            <a:endParaRPr lang="fr-FR" sz="2100" dirty="0">
              <a:solidFill>
                <a:srgbClr val="0D459E"/>
              </a:solidFill>
              <a:ea typeface="Verdan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100" dirty="0" smtClean="0">
                <a:solidFill>
                  <a:srgbClr val="0D459E"/>
                </a:solidFill>
                <a:ea typeface="+mj-ea"/>
                <a:cs typeface="Arial" pitchFamily="34" charset="0"/>
              </a:rPr>
              <a:t>  Липса на ефективна ценова политика  и стимулиращи механизми</a:t>
            </a:r>
            <a:endParaRPr lang="fr-FR" sz="2100" dirty="0">
              <a:solidFill>
                <a:srgbClr val="0D459E"/>
              </a:solidFill>
              <a:ea typeface="Verdan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100" dirty="0" smtClean="0">
                <a:solidFill>
                  <a:srgbClr val="0D459E"/>
                </a:solidFill>
                <a:ea typeface="+mj-ea"/>
                <a:cs typeface="Arial" pitchFamily="34" charset="0"/>
              </a:rPr>
              <a:t>  Неотчитане на изменението в климата, суши, наводнения</a:t>
            </a:r>
            <a:r>
              <a:rPr lang="fr-FR" sz="2100" dirty="0" smtClean="0">
                <a:solidFill>
                  <a:srgbClr val="0D459E"/>
                </a:solidFill>
                <a:ea typeface="+mj-ea"/>
                <a:cs typeface="Arial" pitchFamily="34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2107" y="1749246"/>
            <a:ext cx="3888432" cy="830997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600" b="1" i="1" dirty="0" smtClean="0">
                <a:solidFill>
                  <a:srgbClr val="0D459E"/>
                </a:solidFill>
              </a:rPr>
              <a:t>Повече знания за идентифициране на мерките за намаляване на натиска върху водните обекти</a:t>
            </a:r>
            <a:endParaRPr lang="fr-FR" sz="1600" b="1" i="1" dirty="0">
              <a:solidFill>
                <a:srgbClr val="0D459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2107" y="2685349"/>
            <a:ext cx="3888432" cy="584775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600" b="1" i="1" dirty="0" smtClean="0">
                <a:solidFill>
                  <a:srgbClr val="0D459E"/>
                </a:solidFill>
              </a:rPr>
              <a:t>Стратегии за събиране на данни за по-голяма ефикасност/прозрачност</a:t>
            </a:r>
            <a:endParaRPr lang="fr-FR" b="1" i="1" dirty="0">
              <a:solidFill>
                <a:srgbClr val="0D459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2107" y="4269525"/>
            <a:ext cx="3888432" cy="584775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1600" b="1" i="1" dirty="0" smtClean="0">
                <a:solidFill>
                  <a:srgbClr val="0D459E"/>
                </a:solidFill>
              </a:rPr>
              <a:t>Цената</a:t>
            </a:r>
            <a:r>
              <a:rPr lang="fr-FR" sz="1600" b="1" i="1" dirty="0" smtClean="0">
                <a:solidFill>
                  <a:srgbClr val="0D459E"/>
                </a:solidFill>
              </a:rPr>
              <a:t>/</a:t>
            </a:r>
            <a:r>
              <a:rPr lang="bg-BG" sz="1600" b="1" i="1" dirty="0" smtClean="0">
                <a:solidFill>
                  <a:srgbClr val="0D459E"/>
                </a:solidFill>
              </a:rPr>
              <a:t>прозрачност</a:t>
            </a:r>
            <a:r>
              <a:rPr lang="fr-FR" sz="1600" b="1" i="1" dirty="0" smtClean="0">
                <a:solidFill>
                  <a:srgbClr val="0D459E"/>
                </a:solidFill>
              </a:rPr>
              <a:t>/</a:t>
            </a:r>
            <a:r>
              <a:rPr lang="bg-BG" sz="1600" b="1" i="1" dirty="0" smtClean="0">
                <a:solidFill>
                  <a:srgbClr val="0D459E"/>
                </a:solidFill>
              </a:rPr>
              <a:t>показване на подобрения (дългосрочни тенденции)</a:t>
            </a:r>
            <a:endParaRPr lang="fr-FR" sz="1600" b="1" dirty="0">
              <a:solidFill>
                <a:srgbClr val="0D4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2107" y="4917597"/>
            <a:ext cx="3888432" cy="830997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600" b="1" i="1" dirty="0" smtClean="0">
                <a:solidFill>
                  <a:srgbClr val="0D459E"/>
                </a:solidFill>
              </a:rPr>
              <a:t>Въздействие върху хидрологията, хидроморфологията, използване на водите</a:t>
            </a:r>
            <a:endParaRPr lang="fr-FR" sz="1600" b="1" dirty="0">
              <a:solidFill>
                <a:srgbClr val="0D459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2107" y="3333421"/>
            <a:ext cx="3888432" cy="830997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600" b="1" i="1" dirty="0" smtClean="0">
                <a:solidFill>
                  <a:srgbClr val="0D459E"/>
                </a:solidFill>
              </a:rPr>
              <a:t>Инвестиране в мониторинг, изграждане на капацитет, провеждане на допълнителни проучвания</a:t>
            </a:r>
            <a:endParaRPr lang="fr-FR" sz="1600" b="1" i="1" dirty="0">
              <a:solidFill>
                <a:srgbClr val="0D459E"/>
              </a:solidFill>
            </a:endParaRPr>
          </a:p>
        </p:txBody>
      </p:sp>
      <p:sp>
        <p:nvSpPr>
          <p:cNvPr id="11" name="Flèche vers le bas 11"/>
          <p:cNvSpPr/>
          <p:nvPr/>
        </p:nvSpPr>
        <p:spPr>
          <a:xfrm rot="16200000">
            <a:off x="4581992" y="2855424"/>
            <a:ext cx="270030" cy="361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4"/>
          <p:cNvSpPr/>
          <p:nvPr/>
        </p:nvSpPr>
        <p:spPr>
          <a:xfrm rot="16200000">
            <a:off x="4581992" y="5087672"/>
            <a:ext cx="270030" cy="361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1"/>
          <p:cNvSpPr/>
          <p:nvPr/>
        </p:nvSpPr>
        <p:spPr>
          <a:xfrm rot="16200000">
            <a:off x="4581992" y="2135344"/>
            <a:ext cx="270030" cy="361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1"/>
          <p:cNvSpPr/>
          <p:nvPr/>
        </p:nvSpPr>
        <p:spPr>
          <a:xfrm rot="16200000">
            <a:off x="4581992" y="4439600"/>
            <a:ext cx="270030" cy="361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1"/>
          <p:cNvSpPr/>
          <p:nvPr/>
        </p:nvSpPr>
        <p:spPr>
          <a:xfrm rot="16200000">
            <a:off x="4581992" y="3647512"/>
            <a:ext cx="270030" cy="361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89" y="222194"/>
            <a:ext cx="7787955" cy="1195443"/>
          </a:xfrm>
        </p:spPr>
        <p:txBody>
          <a:bodyPr>
            <a:noAutofit/>
          </a:bodyPr>
          <a:lstStyle/>
          <a:p>
            <a:r>
              <a:rPr lang="bg-BG" sz="2800" b="1" i="1" dirty="0" smtClean="0">
                <a:solidFill>
                  <a:srgbClr val="003399"/>
                </a:solidFill>
              </a:rPr>
              <a:t>Раздел 7 – Кратък преглед на програмите от мерки за постигане на целите за опазване на околната среда</a:t>
            </a:r>
            <a:r>
              <a:rPr lang="bg-BG" sz="2800" dirty="0" smtClean="0">
                <a:solidFill>
                  <a:srgbClr val="003399"/>
                </a:solidFill>
              </a:rPr>
              <a:t/>
            </a:r>
            <a:br>
              <a:rPr lang="bg-BG" sz="2800" dirty="0" smtClean="0">
                <a:solidFill>
                  <a:srgbClr val="003399"/>
                </a:solidFill>
              </a:rPr>
            </a:br>
            <a:endParaRPr lang="bg-BG" sz="2800" dirty="0">
              <a:solidFill>
                <a:srgbClr val="00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6166" y="1443835"/>
            <a:ext cx="8094280" cy="51919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g-BG" dirty="0" smtClean="0">
                <a:solidFill>
                  <a:srgbClr val="3366CC"/>
                </a:solidFill>
              </a:rPr>
              <a:t>       </a:t>
            </a:r>
            <a:endParaRPr lang="en-US" dirty="0" smtClean="0">
              <a:solidFill>
                <a:srgbClr val="3399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785" y="1443835"/>
            <a:ext cx="7940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3399FF"/>
                </a:solidFill>
              </a:rPr>
              <a:t>Мерки за повърхностни ВТ, с натиск от хранително-вкусовата промишленост са: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3399FF"/>
                </a:solidFill>
              </a:rPr>
              <a:t>Преразглеждане на издадените разрешителни с цел постигане на целите за водното тяло</a:t>
            </a:r>
            <a:r>
              <a:rPr lang="en-US" sz="2400" dirty="0" smtClean="0">
                <a:solidFill>
                  <a:srgbClr val="3399FF"/>
                </a:solidFill>
              </a:rPr>
              <a:t>; </a:t>
            </a:r>
            <a:endParaRPr lang="bg-BG" sz="2400" dirty="0" smtClean="0">
              <a:solidFill>
                <a:srgbClr val="3399FF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3399FF"/>
                </a:solidFill>
              </a:rPr>
              <a:t>Контрол на количеството и качеството на производствените отпадъчни води, зауствани в канализационните системи на населените места</a:t>
            </a:r>
            <a:r>
              <a:rPr lang="en-US" sz="2400" dirty="0" smtClean="0">
                <a:solidFill>
                  <a:srgbClr val="3399FF"/>
                </a:solidFill>
              </a:rPr>
              <a:t>; </a:t>
            </a:r>
            <a:endParaRPr lang="bg-BG" sz="2400" dirty="0" smtClean="0">
              <a:solidFill>
                <a:srgbClr val="3399FF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3399FF"/>
                </a:solidFill>
              </a:rPr>
              <a:t>Осъществяване</a:t>
            </a:r>
            <a:r>
              <a:rPr lang="en-US" sz="2400" dirty="0" smtClean="0">
                <a:solidFill>
                  <a:srgbClr val="3399FF"/>
                </a:solidFill>
              </a:rPr>
              <a:t> на </a:t>
            </a:r>
            <a:r>
              <a:rPr lang="en-US" sz="2400" dirty="0" err="1" smtClean="0">
                <a:solidFill>
                  <a:srgbClr val="3399FF"/>
                </a:solidFill>
              </a:rPr>
              <a:t>превантивни</a:t>
            </a:r>
            <a:r>
              <a:rPr lang="en-US" sz="2400" dirty="0" smtClean="0">
                <a:solidFill>
                  <a:srgbClr val="3399FF"/>
                </a:solidFill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</a:rPr>
              <a:t>мерки</a:t>
            </a:r>
            <a:r>
              <a:rPr lang="en-US" sz="2400" dirty="0" smtClean="0">
                <a:solidFill>
                  <a:srgbClr val="3399FF"/>
                </a:solidFill>
              </a:rPr>
              <a:t> и </a:t>
            </a:r>
            <a:r>
              <a:rPr lang="en-US" sz="2400" dirty="0" err="1" smtClean="0">
                <a:solidFill>
                  <a:srgbClr val="3399FF"/>
                </a:solidFill>
              </a:rPr>
              <a:t>контрол</a:t>
            </a:r>
            <a:r>
              <a:rPr lang="en-US" sz="2400" dirty="0" smtClean="0">
                <a:solidFill>
                  <a:srgbClr val="3399FF"/>
                </a:solidFill>
              </a:rPr>
              <a:t> на </a:t>
            </a:r>
            <a:r>
              <a:rPr lang="en-US" sz="2400" dirty="0" err="1" smtClean="0">
                <a:solidFill>
                  <a:srgbClr val="3399FF"/>
                </a:solidFill>
              </a:rPr>
              <a:t>интегрираното</a:t>
            </a:r>
            <a:r>
              <a:rPr lang="en-US" sz="2400" dirty="0" smtClean="0">
                <a:solidFill>
                  <a:srgbClr val="3399FF"/>
                </a:solidFill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</a:rPr>
              <a:t>замърсяване</a:t>
            </a:r>
            <a:r>
              <a:rPr lang="en-US" sz="2400" dirty="0" smtClean="0">
                <a:solidFill>
                  <a:srgbClr val="3399FF"/>
                </a:solidFill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</a:rPr>
              <a:t>от</a:t>
            </a:r>
            <a:r>
              <a:rPr lang="en-US" sz="2400" dirty="0" smtClean="0">
                <a:solidFill>
                  <a:srgbClr val="3399FF"/>
                </a:solidFill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</a:rPr>
              <a:t>промишлени</a:t>
            </a:r>
            <a:r>
              <a:rPr lang="en-US" sz="2400" dirty="0" smtClean="0">
                <a:solidFill>
                  <a:srgbClr val="3399FF"/>
                </a:solidFill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</a:rPr>
              <a:t>замърсители</a:t>
            </a:r>
            <a:r>
              <a:rPr lang="bg-BG" sz="2400" dirty="0" smtClean="0">
                <a:solidFill>
                  <a:srgbClr val="3399FF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3399FF"/>
                </a:solidFill>
              </a:rPr>
              <a:t>Забрана за издаване на разрешителни за водовземане, когато се създава риск от влошаване на състоянието на свързаните повърхностни водни тела ;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15" y="69490"/>
            <a:ext cx="8704185" cy="1143000"/>
          </a:xfrm>
        </p:spPr>
        <p:txBody>
          <a:bodyPr>
            <a:normAutofit fontScale="90000"/>
          </a:bodyPr>
          <a:lstStyle/>
          <a:p>
            <a:r>
              <a:rPr lang="bg-BG" sz="2700" b="1" i="1" dirty="0" smtClean="0">
                <a:solidFill>
                  <a:srgbClr val="003399"/>
                </a:solidFill>
              </a:rPr>
              <a:t>Раздел 7 – Кратък преглед на програмите от мерки за постигане на целите за опазване на околната среда</a:t>
            </a:r>
            <a:r>
              <a:rPr lang="bg-BG" dirty="0" smtClean="0">
                <a:solidFill>
                  <a:srgbClr val="003399"/>
                </a:solidFill>
              </a:rPr>
              <a:t/>
            </a:r>
            <a:br>
              <a:rPr lang="bg-BG" dirty="0" smtClean="0">
                <a:solidFill>
                  <a:srgbClr val="003399"/>
                </a:solidFill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833015"/>
            <a:ext cx="9000445" cy="45811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g-BG" sz="2000" b="1" dirty="0" smtClean="0">
                <a:solidFill>
                  <a:srgbClr val="3399FF"/>
                </a:solidFill>
              </a:rPr>
              <a:t>      Мерки за подземни ВТ, с натиск от хранително-вкусовата промишленост са: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Забрана за издаване на разрешителни за </a:t>
            </a:r>
            <a:r>
              <a:rPr lang="bg-BG" sz="2000" dirty="0" err="1" smtClean="0">
                <a:solidFill>
                  <a:srgbClr val="3399FF"/>
                </a:solidFill>
              </a:rPr>
              <a:t>водовземане</a:t>
            </a:r>
            <a:r>
              <a:rPr lang="bg-BG" sz="2000" dirty="0" smtClean="0">
                <a:solidFill>
                  <a:srgbClr val="3399FF"/>
                </a:solidFill>
              </a:rPr>
              <a:t>, когато се създава риск от влошаване на състоянието на сухоземни екосистеми пряко зависими от подземните води;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Извършване на проверки за установяване на незаконно черпене на подземни води;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Оборудване на съоръженията за </a:t>
            </a:r>
            <a:r>
              <a:rPr lang="bg-BG" sz="2000" dirty="0" err="1" smtClean="0">
                <a:solidFill>
                  <a:srgbClr val="3399FF"/>
                </a:solidFill>
              </a:rPr>
              <a:t>водовземане</a:t>
            </a:r>
            <a:r>
              <a:rPr lang="bg-BG" sz="2000" dirty="0" smtClean="0">
                <a:solidFill>
                  <a:srgbClr val="3399FF"/>
                </a:solidFill>
              </a:rPr>
              <a:t> от подземни води със стационарно монтирани във </a:t>
            </a:r>
            <a:r>
              <a:rPr lang="bg-BG" sz="2000" dirty="0" err="1" smtClean="0">
                <a:solidFill>
                  <a:srgbClr val="3399FF"/>
                </a:solidFill>
              </a:rPr>
              <a:t>водовземното</a:t>
            </a:r>
            <a:r>
              <a:rPr lang="bg-BG" sz="2000" dirty="0" smtClean="0">
                <a:solidFill>
                  <a:srgbClr val="3399FF"/>
                </a:solidFill>
              </a:rPr>
              <a:t> съоръжение устройства за измерване и запаметяване на водното ниво 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Забрана за издаване на разрешителни за </a:t>
            </a:r>
            <a:r>
              <a:rPr lang="bg-BG" sz="2000" dirty="0" err="1" smtClean="0">
                <a:solidFill>
                  <a:srgbClr val="3399FF"/>
                </a:solidFill>
              </a:rPr>
              <a:t>водовземане</a:t>
            </a:r>
            <a:r>
              <a:rPr lang="bg-BG" sz="2000" dirty="0" smtClean="0">
                <a:solidFill>
                  <a:srgbClr val="3399FF"/>
                </a:solidFill>
              </a:rPr>
              <a:t>, ако </a:t>
            </a:r>
            <a:r>
              <a:rPr lang="bg-BG" sz="2000" dirty="0" err="1" smtClean="0">
                <a:solidFill>
                  <a:srgbClr val="3399FF"/>
                </a:solidFill>
              </a:rPr>
              <a:t>водовземните</a:t>
            </a:r>
            <a:r>
              <a:rPr lang="bg-BG" sz="2000" dirty="0" smtClean="0">
                <a:solidFill>
                  <a:srgbClr val="3399FF"/>
                </a:solidFill>
              </a:rPr>
              <a:t> съоръжения са изградени без изискващото се разрешително или не са включени в регистъра на съоръженията за </a:t>
            </a:r>
            <a:r>
              <a:rPr lang="bg-BG" sz="2000" dirty="0" err="1" smtClean="0">
                <a:solidFill>
                  <a:srgbClr val="3399FF"/>
                </a:solidFill>
              </a:rPr>
              <a:t>водовземане</a:t>
            </a:r>
            <a:r>
              <a:rPr lang="bg-BG" sz="2000" dirty="0" smtClean="0">
                <a:solidFill>
                  <a:srgbClr val="3399FF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Преразглеждане, изменение или прекратяване на разрешителни за </a:t>
            </a:r>
            <a:r>
              <a:rPr lang="bg-BG" sz="2000" dirty="0" err="1" smtClean="0">
                <a:solidFill>
                  <a:srgbClr val="3399FF"/>
                </a:solidFill>
              </a:rPr>
              <a:t>водовземане</a:t>
            </a:r>
            <a:r>
              <a:rPr lang="bg-BG" sz="2000" dirty="0" smtClean="0">
                <a:solidFill>
                  <a:srgbClr val="3399FF"/>
                </a:solidFill>
              </a:rPr>
              <a:t> когато се създава опасност от влошаване на състоянието на свързаните повърхностни водни тела и др.</a:t>
            </a:r>
          </a:p>
          <a:p>
            <a:pPr>
              <a:buNone/>
            </a:pP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527604"/>
            <a:ext cx="8398775" cy="5344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 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448966" y="222195"/>
            <a:ext cx="83987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b="1" i="1" dirty="0" smtClean="0">
                <a:solidFill>
                  <a:srgbClr val="003399"/>
                </a:solidFill>
              </a:rPr>
              <a:t>Раздел 8 – Актуализация на регистъра на всички други подробни програми и планове в обхвата на Западнобеломорски район за басейново управление, отнасящи се за отделни </a:t>
            </a:r>
            <a:r>
              <a:rPr lang="bg-BG" sz="2000" b="1" i="1" dirty="0" err="1" smtClean="0">
                <a:solidFill>
                  <a:srgbClr val="003399"/>
                </a:solidFill>
              </a:rPr>
              <a:t>подбасейни</a:t>
            </a:r>
            <a:r>
              <a:rPr lang="bg-BG" sz="2000" b="1" i="1" dirty="0" smtClean="0">
                <a:solidFill>
                  <a:srgbClr val="003399"/>
                </a:solidFill>
              </a:rPr>
              <a:t>, сектори, проблеми или типове води имащи отношение към ПУРБ</a:t>
            </a:r>
            <a:r>
              <a:rPr lang="bg-BG" sz="2000" dirty="0" smtClean="0">
                <a:solidFill>
                  <a:srgbClr val="003399"/>
                </a:solidFill>
              </a:rPr>
              <a:t/>
            </a:r>
            <a:br>
              <a:rPr lang="bg-BG" sz="2000" dirty="0" smtClean="0">
                <a:solidFill>
                  <a:srgbClr val="003399"/>
                </a:solidFill>
              </a:rPr>
            </a:br>
            <a:endParaRPr lang="bg-BG" sz="20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965" y="1749245"/>
            <a:ext cx="82460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Планът за управление на речните басейни на ЗБР е публичен и обвързан с други планове в обхвата на съответното териториално ниво, включително с плановете за регионално развитие, териториално </a:t>
            </a:r>
            <a:r>
              <a:rPr lang="bg-BG" sz="2000" dirty="0" err="1" smtClean="0">
                <a:solidFill>
                  <a:srgbClr val="3399FF"/>
                </a:solidFill>
              </a:rPr>
              <a:t>устройствените</a:t>
            </a:r>
            <a:r>
              <a:rPr lang="bg-BG" sz="2000" dirty="0" smtClean="0">
                <a:solidFill>
                  <a:srgbClr val="3399FF"/>
                </a:solidFill>
              </a:rPr>
              <a:t>, </a:t>
            </a:r>
            <a:r>
              <a:rPr lang="bg-BG" sz="2000" dirty="0" err="1" smtClean="0">
                <a:solidFill>
                  <a:srgbClr val="3399FF"/>
                </a:solidFill>
              </a:rPr>
              <a:t>парко</a:t>
            </a:r>
            <a:r>
              <a:rPr lang="bg-BG" sz="2000" dirty="0" smtClean="0">
                <a:solidFill>
                  <a:srgbClr val="3399FF"/>
                </a:solidFill>
              </a:rPr>
              <a:t>-</a:t>
            </a:r>
            <a:r>
              <a:rPr lang="bg-BG" sz="2000" dirty="0" err="1" smtClean="0">
                <a:solidFill>
                  <a:srgbClr val="3399FF"/>
                </a:solidFill>
              </a:rPr>
              <a:t>устройствените</a:t>
            </a:r>
            <a:r>
              <a:rPr lang="bg-BG" sz="2000" dirty="0" smtClean="0">
                <a:solidFill>
                  <a:srgbClr val="3399FF"/>
                </a:solidFill>
              </a:rPr>
              <a:t> и други планове.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Изготвен е актуализиран регистър, както и резюмета на съдържанието  на други подробни програми и планове в обхвата на ЗБР, които имат пряко отношение към Плана за управление на речните басейни и мерките предвидени в него и чийто срок на действие (2016г. - 2021г.) частично или изцяло съвпада със сроковете на разработените оперативни програми, н</a:t>
            </a:r>
            <a:r>
              <a:rPr lang="ru-RU" sz="2000" dirty="0" smtClean="0">
                <a:solidFill>
                  <a:srgbClr val="3399FF"/>
                </a:solidFill>
              </a:rPr>
              <a:t>ационални планове, програми, стратегии; р</a:t>
            </a:r>
            <a:r>
              <a:rPr lang="bg-BG" sz="2000" dirty="0" err="1" smtClean="0">
                <a:solidFill>
                  <a:srgbClr val="3399FF"/>
                </a:solidFill>
              </a:rPr>
              <a:t>егионални</a:t>
            </a:r>
            <a:r>
              <a:rPr lang="bg-BG" sz="2000" dirty="0" smtClean="0">
                <a:solidFill>
                  <a:srgbClr val="3399FF"/>
                </a:solidFill>
              </a:rPr>
              <a:t> стратегически документи; о</a:t>
            </a:r>
            <a:r>
              <a:rPr lang="ru-RU" sz="2000" dirty="0" smtClean="0">
                <a:solidFill>
                  <a:srgbClr val="3399FF"/>
                </a:solidFill>
              </a:rPr>
              <a:t>бластни стратегии</a:t>
            </a:r>
            <a:r>
              <a:rPr lang="bg-BG" sz="2000" dirty="0" smtClean="0">
                <a:solidFill>
                  <a:srgbClr val="3399FF"/>
                </a:solidFill>
              </a:rPr>
              <a:t>, планове и програми;общински</a:t>
            </a:r>
            <a:r>
              <a:rPr lang="ru-RU" sz="2000" dirty="0" smtClean="0">
                <a:solidFill>
                  <a:srgbClr val="3399FF"/>
                </a:solidFill>
              </a:rPr>
              <a:t> стратегии</a:t>
            </a:r>
            <a:r>
              <a:rPr lang="bg-BG" sz="2000" dirty="0" smtClean="0">
                <a:solidFill>
                  <a:srgbClr val="3399FF"/>
                </a:solidFill>
              </a:rPr>
              <a:t>, планове и програми, п</a:t>
            </a:r>
            <a:r>
              <a:rPr lang="ru-RU" sz="2000" dirty="0" smtClean="0">
                <a:solidFill>
                  <a:srgbClr val="3399FF"/>
                </a:solidFill>
              </a:rPr>
              <a:t>ланове за управление на защитени територии</a:t>
            </a:r>
            <a:r>
              <a:rPr lang="bg-BG" sz="2000" dirty="0" smtClean="0">
                <a:solidFill>
                  <a:srgbClr val="3399FF"/>
                </a:solidFill>
              </a:rPr>
              <a:t> и защитените зони.</a:t>
            </a:r>
            <a:endParaRPr lang="bg-BG" sz="2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785" y="222195"/>
            <a:ext cx="7940659" cy="1417638"/>
          </a:xfrm>
        </p:spPr>
        <p:txBody>
          <a:bodyPr>
            <a:no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9 – Списък на мерките за обсъждане с обществеността, постигнатите резултати при изпълнението им и свързаните с това изменения на плана (консултации с обществеността)</a:t>
            </a:r>
            <a:endParaRPr lang="bg-BG" sz="2200" dirty="0">
              <a:solidFill>
                <a:srgbClr val="00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749245"/>
            <a:ext cx="7787955" cy="519197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1800" dirty="0" smtClean="0">
                <a:solidFill>
                  <a:srgbClr val="3399FF"/>
                </a:solidFill>
              </a:rPr>
              <a:t>ПУРБ е документ, който засяга интересите на широк кръг </a:t>
            </a:r>
            <a:r>
              <a:rPr lang="bg-BG" sz="1800" dirty="0" err="1" smtClean="0">
                <a:solidFill>
                  <a:srgbClr val="3399FF"/>
                </a:solidFill>
              </a:rPr>
              <a:t>водоползватели</a:t>
            </a:r>
            <a:r>
              <a:rPr lang="bg-BG" sz="1800" dirty="0" smtClean="0">
                <a:solidFill>
                  <a:srgbClr val="3399FF"/>
                </a:solidFill>
              </a:rPr>
              <a:t>, граждани, инвеститори  и неправителствени организации, оказва влияние върху изготвянето на плановете за развитие на общините и регионалните планове на водоснабдителните дружества.  Именно поради причина е от изключително значение всички дейности, свързани с плана да бъдат предоставени на вниманието на широката общественост и заинтересованите страни, с цел осигуряване на прозрачност при управлението на водните ресурси, разбиране на неговите цели и възможност за ефективното му прилагане.</a:t>
            </a:r>
          </a:p>
          <a:p>
            <a:pPr algn="just">
              <a:buFont typeface="Wingdings" pitchFamily="2" charset="2"/>
              <a:buChar char="Ø"/>
            </a:pPr>
            <a:r>
              <a:rPr lang="bg-BG" sz="1800" dirty="0" smtClean="0">
                <a:solidFill>
                  <a:srgbClr val="3399FF"/>
                </a:solidFill>
              </a:rPr>
              <a:t> При актуализирането на плановете за управление на речните басейни, БД „ЗБР”  осигурява информация на обществеността за планираните мерки и достигнатите резултати от тяхното прилагане (чл. 168а и чл. 168г от Закона за водите и чл.14 от РДВ) от първия  етап на управление 2010-2015г., както и разглежда вероятността от включването на нови такива, с цел постигане на целите му за втория цикъл 2016-2021г.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1800" dirty="0" smtClean="0">
                <a:solidFill>
                  <a:srgbClr val="3399FF"/>
                </a:solidFill>
              </a:rPr>
              <a:t>Представен е списъка на мерките за обсъждане с обществеността, постигнатите резултати при изпълнението им и свързаните с това изменения на плана. 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527604"/>
            <a:ext cx="8398775" cy="5344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 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296260" y="69490"/>
            <a:ext cx="83987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10  - Трансгранична координация при актуализацията на ПУРБ 2016-2021г. в Западнобеломорски район за басейново управление</a:t>
            </a:r>
            <a:r>
              <a:rPr lang="bg-BG" sz="2200" dirty="0" smtClean="0">
                <a:solidFill>
                  <a:srgbClr val="3366CC"/>
                </a:solidFill>
              </a:rPr>
              <a:t/>
            </a:r>
            <a:br>
              <a:rPr lang="bg-BG" sz="2200" dirty="0" smtClean="0">
                <a:solidFill>
                  <a:srgbClr val="3366CC"/>
                </a:solidFill>
              </a:rPr>
            </a:br>
            <a:endParaRPr lang="bg-BG" sz="2200" dirty="0">
              <a:solidFill>
                <a:srgbClr val="33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55" y="1138425"/>
            <a:ext cx="88477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Разделът дава информация за осъществяваната  трансгранична координация при актуализацията на ПУРБ 2016-2021г. в Западнобеломорски район. </a:t>
            </a:r>
          </a:p>
          <a:p>
            <a:pPr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В изпълнение на европейското и национално законодателство, Р България участва в разработването и съгласуването съвместно с други държави на политики, програми и стратегии за опазване на трансграничните води като осигурява координация за разработването на единните планове за управление на международните речни басейни, които попадат изцяло на територията на Европейския съюз, и осигуряване постигането на добро състояние на водите в българската част от международните райони за басейново управление; изпълнение на изискванията на чл. 156а - 156ж от ЗВ и на програмите от мерки в международните райони за басейново управление;</a:t>
            </a:r>
          </a:p>
          <a:p>
            <a:pPr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Западнобеломорски район се намира изцяло в </a:t>
            </a:r>
            <a:r>
              <a:rPr lang="bg-BG" dirty="0" err="1" smtClean="0">
                <a:solidFill>
                  <a:srgbClr val="3399FF"/>
                </a:solidFill>
              </a:rPr>
              <a:t>екорегион</a:t>
            </a:r>
            <a:r>
              <a:rPr lang="bg-BG" dirty="0" smtClean="0">
                <a:solidFill>
                  <a:srgbClr val="3399FF"/>
                </a:solidFill>
              </a:rPr>
              <a:t> №7 “Източни Балкани”.</a:t>
            </a:r>
          </a:p>
          <a:p>
            <a:pPr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Характерно за Западнобеломорски район е, че основните реки Струма, Места и Доспат (вливаща се в река Места на гръцка територия) са трансгранични между Република България и Република Гърция. </a:t>
            </a:r>
          </a:p>
          <a:p>
            <a:pPr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Басейните на реките р.Струмешница и р.Лебница (притоци на р.Струма) са трансгранични между Република България и Република Македония.</a:t>
            </a:r>
          </a:p>
          <a:p>
            <a:pPr algn="just">
              <a:buFont typeface="Wingdings" pitchFamily="2" charset="2"/>
              <a:buChar char="Ø"/>
            </a:pPr>
            <a:r>
              <a:rPr lang="bg-BG" dirty="0" smtClean="0">
                <a:solidFill>
                  <a:srgbClr val="3399FF"/>
                </a:solidFill>
              </a:rPr>
              <a:t>Басейнът на река Драговищица (приток на р.Струма) е трансграничен между Република България и  Република Сърбия.</a:t>
            </a:r>
            <a:endParaRPr lang="bg-BG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0" y="274638"/>
            <a:ext cx="7635250" cy="1143000"/>
          </a:xfrm>
        </p:spPr>
        <p:txBody>
          <a:bodyPr>
            <a:no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11 – Компетентни органи за управление на водите в Западнобеломорски район за басейново управление – наименование и адрес</a:t>
            </a:r>
            <a:r>
              <a:rPr lang="bg-BG" sz="2200" dirty="0" smtClean="0">
                <a:solidFill>
                  <a:srgbClr val="003399"/>
                </a:solidFill>
              </a:rPr>
              <a:t/>
            </a:r>
            <a:br>
              <a:rPr lang="bg-BG" sz="2200" dirty="0" smtClean="0">
                <a:solidFill>
                  <a:srgbClr val="003399"/>
                </a:solidFill>
              </a:rPr>
            </a:br>
            <a:endParaRPr lang="bg-BG" sz="2200" dirty="0">
              <a:solidFill>
                <a:srgbClr val="00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4" y="1443835"/>
            <a:ext cx="7940661" cy="519197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Този раздел указва  компетентните  органи за управление на водите.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Управлението на водите в </a:t>
            </a:r>
            <a:r>
              <a:rPr lang="bg-BG" sz="2000" dirty="0" err="1" smtClean="0">
                <a:solidFill>
                  <a:srgbClr val="3399FF"/>
                </a:solidFill>
              </a:rPr>
              <a:t>РБългария</a:t>
            </a:r>
            <a:r>
              <a:rPr lang="bg-BG" sz="2000" dirty="0" smtClean="0">
                <a:solidFill>
                  <a:srgbClr val="3399FF"/>
                </a:solidFill>
              </a:rPr>
              <a:t> се осъществява на национално и басейново ниво, съгласно чл.148 от Закона за водите.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 Районите на речните басейни се определят от естественото разположение на вододелите между водосборните области на една или няколко основни реки на територията на Република България.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Определените със Закона за водите речни басейни не следват административно-териториалното деление на страната и са основа и за управление на околната среда на </a:t>
            </a:r>
            <a:r>
              <a:rPr lang="bg-BG" sz="2000" dirty="0" err="1" smtClean="0">
                <a:solidFill>
                  <a:srgbClr val="3399FF"/>
                </a:solidFill>
              </a:rPr>
              <a:t>басейнов</a:t>
            </a:r>
            <a:r>
              <a:rPr lang="bg-BG" sz="2000" dirty="0" smtClean="0">
                <a:solidFill>
                  <a:srgbClr val="3399FF"/>
                </a:solidFill>
              </a:rPr>
              <a:t> принцип.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Когато район за басейново управление  включва трансгранично водно течение, този район се отнася към международен район за басейново управление.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Управлението на </a:t>
            </a:r>
            <a:r>
              <a:rPr lang="bg-BG" sz="2000" dirty="0" err="1" smtClean="0">
                <a:solidFill>
                  <a:srgbClr val="3399FF"/>
                </a:solidFill>
              </a:rPr>
              <a:t>водностопанските</a:t>
            </a:r>
            <a:r>
              <a:rPr lang="bg-BG" sz="2000" dirty="0" smtClean="0">
                <a:solidFill>
                  <a:srgbClr val="3399FF"/>
                </a:solidFill>
              </a:rPr>
              <a:t> системи се извършва на технологичен и </a:t>
            </a:r>
            <a:r>
              <a:rPr lang="bg-BG" sz="2000" dirty="0" err="1" smtClean="0">
                <a:solidFill>
                  <a:srgbClr val="3399FF"/>
                </a:solidFill>
              </a:rPr>
              <a:t>басейнов</a:t>
            </a:r>
            <a:r>
              <a:rPr lang="bg-BG" sz="2000" dirty="0" smtClean="0">
                <a:solidFill>
                  <a:srgbClr val="3399FF"/>
                </a:solidFill>
              </a:rPr>
              <a:t> принцип в съответствие с условията на разрешителните за ползване и опазване на водите и водните обекти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527604"/>
            <a:ext cx="8398775" cy="5344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 </a:t>
            </a:r>
            <a:endParaRPr lang="bg-BG" sz="2000" dirty="0"/>
          </a:p>
        </p:txBody>
      </p:sp>
      <p:sp>
        <p:nvSpPr>
          <p:cNvPr id="6" name="Rectangle 5"/>
          <p:cNvSpPr/>
          <p:nvPr/>
        </p:nvSpPr>
        <p:spPr>
          <a:xfrm>
            <a:off x="296260" y="222195"/>
            <a:ext cx="8398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b="1" i="1" dirty="0" smtClean="0">
                <a:solidFill>
                  <a:srgbClr val="003399"/>
                </a:solidFill>
              </a:rPr>
              <a:t>Раздел 12 – Лица за връзки и процедурите за получаване на документация и информация за програмите от мерки и данните от мониторинга</a:t>
            </a:r>
            <a:endParaRPr lang="bg-BG" sz="2200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261" y="1291131"/>
            <a:ext cx="85514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1900" dirty="0" smtClean="0">
                <a:solidFill>
                  <a:srgbClr val="3399FF"/>
                </a:solidFill>
              </a:rPr>
              <a:t>Разделът посочва лица за връзки и процедурите за получаване на документация и информация за програмите от мерки и данните от мониторинг.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3399FF"/>
                </a:solidFill>
              </a:rPr>
              <a:t>Планът за управление на речните басейни в ЗБР е на разположение на обществеността и всички заинтересовани в БД «ЗБР» гр. Благоевград, на адрес бул. «Св. Димитър Солунски» №66, както и на интернет страницата на дирекцията </a:t>
            </a:r>
            <a:r>
              <a:rPr lang="en-US" sz="1900" dirty="0" smtClean="0">
                <a:solidFill>
                  <a:srgbClr val="3399FF"/>
                </a:solidFill>
              </a:rPr>
              <a:t>www</a:t>
            </a:r>
            <a:r>
              <a:rPr lang="ru-RU" sz="1900" dirty="0" smtClean="0">
                <a:solidFill>
                  <a:srgbClr val="3399FF"/>
                </a:solidFill>
              </a:rPr>
              <a:t>.</a:t>
            </a:r>
            <a:r>
              <a:rPr lang="en-US" sz="1900" dirty="0" err="1" smtClean="0">
                <a:solidFill>
                  <a:srgbClr val="3399FF"/>
                </a:solidFill>
              </a:rPr>
              <a:t>wabd</a:t>
            </a:r>
            <a:r>
              <a:rPr lang="ru-RU" sz="1900" dirty="0" smtClean="0">
                <a:solidFill>
                  <a:srgbClr val="3399FF"/>
                </a:solidFill>
              </a:rPr>
              <a:t>.</a:t>
            </a:r>
            <a:r>
              <a:rPr lang="en-US" sz="1900" dirty="0" err="1" smtClean="0">
                <a:solidFill>
                  <a:srgbClr val="3399FF"/>
                </a:solidFill>
              </a:rPr>
              <a:t>bg</a:t>
            </a:r>
            <a:r>
              <a:rPr lang="en-US" sz="1900" dirty="0" smtClean="0">
                <a:solidFill>
                  <a:srgbClr val="3399FF"/>
                </a:solidFill>
              </a:rPr>
              <a:t>  </a:t>
            </a:r>
            <a:r>
              <a:rPr lang="bg-BG" sz="1900" dirty="0" smtClean="0">
                <a:solidFill>
                  <a:srgbClr val="3399FF"/>
                </a:solidFill>
              </a:rPr>
              <a:t>и интернет страницата на МОСВ.</a:t>
            </a:r>
          </a:p>
          <a:p>
            <a:pPr algn="just">
              <a:buFont typeface="Wingdings" pitchFamily="2" charset="2"/>
              <a:buChar char="Ø"/>
            </a:pPr>
            <a:r>
              <a:rPr lang="bg-BG" sz="1900" dirty="0" smtClean="0">
                <a:solidFill>
                  <a:srgbClr val="3399FF"/>
                </a:solidFill>
              </a:rPr>
              <a:t>Получаването на документация и информация, касаеща ПУРБ на ЗБР се предоставя по реда за предоставяне на достъп до обществената информация, съгласно Закона за опазване на околната среда (ЗООС), чл. 17 и чл. 26 и Закона за достъп до обществена информация (ЗДОИ), чл. 24.</a:t>
            </a:r>
          </a:p>
          <a:p>
            <a:pPr algn="just">
              <a:buFont typeface="Wingdings" pitchFamily="2" charset="2"/>
              <a:buChar char="Ø"/>
            </a:pPr>
            <a:r>
              <a:rPr lang="bg-BG" sz="1900" dirty="0" smtClean="0">
                <a:solidFill>
                  <a:srgbClr val="3399FF"/>
                </a:solidFill>
              </a:rPr>
              <a:t>Формите за предоставяне на достъп до обществена информация са:</a:t>
            </a:r>
          </a:p>
          <a:p>
            <a:pPr lvl="0" algn="just">
              <a:buFont typeface="Wingdings" pitchFamily="2" charset="2"/>
              <a:buChar char="§"/>
            </a:pPr>
            <a:r>
              <a:rPr lang="bg-BG" sz="1900" dirty="0" smtClean="0">
                <a:solidFill>
                  <a:srgbClr val="3399FF"/>
                </a:solidFill>
              </a:rPr>
              <a:t>Преглед на информацията – оригинал или копие;</a:t>
            </a:r>
          </a:p>
          <a:p>
            <a:pPr lvl="0" algn="just">
              <a:buFont typeface="Wingdings" pitchFamily="2" charset="2"/>
              <a:buChar char="§"/>
            </a:pPr>
            <a:r>
              <a:rPr lang="bg-BG" sz="1900" dirty="0" smtClean="0">
                <a:solidFill>
                  <a:srgbClr val="3399FF"/>
                </a:solidFill>
              </a:rPr>
              <a:t>Устна справка;</a:t>
            </a:r>
          </a:p>
          <a:p>
            <a:pPr lvl="0" algn="just">
              <a:buFont typeface="Wingdings" pitchFamily="2" charset="2"/>
              <a:buChar char="§"/>
            </a:pPr>
            <a:r>
              <a:rPr lang="bg-BG" sz="1900" dirty="0" smtClean="0">
                <a:solidFill>
                  <a:srgbClr val="3399FF"/>
                </a:solidFill>
              </a:rPr>
              <a:t>Копие на хартиен носител;</a:t>
            </a:r>
          </a:p>
          <a:p>
            <a:pPr lvl="0" algn="just">
              <a:buFont typeface="Wingdings" pitchFamily="2" charset="2"/>
              <a:buChar char="§"/>
            </a:pPr>
            <a:r>
              <a:rPr lang="bg-BG" sz="1900" dirty="0" smtClean="0">
                <a:solidFill>
                  <a:srgbClr val="3399FF"/>
                </a:solidFill>
              </a:rPr>
              <a:t>Копие на технически носител (</a:t>
            </a:r>
            <a:r>
              <a:rPr lang="en-US" sz="1900" dirty="0" smtClean="0">
                <a:solidFill>
                  <a:srgbClr val="3399FF"/>
                </a:solidFill>
              </a:rPr>
              <a:t>CD</a:t>
            </a:r>
            <a:r>
              <a:rPr lang="ru-RU" sz="1900" dirty="0" smtClean="0">
                <a:solidFill>
                  <a:srgbClr val="3399FF"/>
                </a:solidFill>
              </a:rPr>
              <a:t>, </a:t>
            </a:r>
            <a:r>
              <a:rPr lang="en-US" sz="1900" dirty="0" smtClean="0">
                <a:solidFill>
                  <a:srgbClr val="3399FF"/>
                </a:solidFill>
              </a:rPr>
              <a:t>DVD</a:t>
            </a:r>
            <a:r>
              <a:rPr lang="ru-RU" sz="1900" dirty="0" smtClean="0">
                <a:solidFill>
                  <a:srgbClr val="3399FF"/>
                </a:solidFill>
              </a:rPr>
              <a:t> или по електронна поща).</a:t>
            </a:r>
            <a:endParaRPr lang="bg-BG" sz="1900" dirty="0" smtClean="0">
              <a:solidFill>
                <a:srgbClr val="3399FF"/>
              </a:solidFill>
            </a:endParaRPr>
          </a:p>
          <a:p>
            <a:r>
              <a:rPr lang="bg-BG" sz="1900" dirty="0" smtClean="0">
                <a:solidFill>
                  <a:srgbClr val="3399FF"/>
                </a:solidFill>
              </a:rPr>
              <a:t> 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749245"/>
            <a:ext cx="7940660" cy="763525"/>
          </a:xfrm>
        </p:spPr>
        <p:txBody>
          <a:bodyPr>
            <a:normAutofit/>
          </a:bodyPr>
          <a:lstStyle/>
          <a:p>
            <a:r>
              <a:rPr lang="bg-BG" sz="3000" b="1" i="1" dirty="0" smtClean="0">
                <a:solidFill>
                  <a:srgbClr val="003399"/>
                </a:solidFill>
              </a:rPr>
              <a:t>Благодаря за вниманието!</a:t>
            </a:r>
            <a:endParaRPr lang="bg-BG" sz="3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76015" y="27152"/>
          <a:ext cx="4823759" cy="6830848"/>
        </p:xfrm>
        <a:graphic>
          <a:graphicData uri="http://schemas.openxmlformats.org/presentationml/2006/ole">
            <p:oleObj spid="_x0000_s1027" name="Acrobat Document" r:id="rId3" imgW="8019048" imgH="11333333" progId="AcroExch.Document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787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rgbClr val="003399"/>
                </a:solidFill>
              </a:rPr>
              <a:t>Териториален обхват</a:t>
            </a:r>
            <a:endParaRPr lang="bg-BG" dirty="0">
              <a:solidFill>
                <a:srgbClr val="003399"/>
              </a:solidFill>
            </a:endParaRPr>
          </a:p>
        </p:txBody>
      </p:sp>
      <p:graphicFrame>
        <p:nvGraphicFramePr>
          <p:cNvPr id="1026" name="AutoShape 2"/>
          <p:cNvGraphicFramePr>
            <a:graphicFrameLocks/>
          </p:cNvGraphicFramePr>
          <p:nvPr>
            <p:ph idx="1"/>
          </p:nvPr>
        </p:nvGraphicFramePr>
        <p:xfrm>
          <a:off x="4572000" y="3863181"/>
          <a:ext cx="0" cy="0"/>
        </p:xfrm>
        <a:graphic>
          <a:graphicData uri="http://schemas.openxmlformats.org/presentationml/2006/ole">
            <p:oleObj spid="_x0000_s1026" name="Acrobat Document" r:id="rId4" imgW="0" imgH="0" progId="AcroExch.Document.11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48965" y="1138426"/>
            <a:ext cx="8551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Западнобеломорски район за басейново управление на водите (ЗБР) се намира в Югозападна България и покрива около 11 % от територията на страната;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Западнобеломорски район обхваща водосборните области на реките Струма, Места и Доспат, които са трансгранични;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Административен център на района е град Благоевград;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Като административно-териториален обхват ЗБР покрива изцяло или частично 6 области на Р България, 33 общини и 600 населени места.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Районът е с най-малък дял от общото население на страната, едва 8.2%;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Икономиката на ЗБР има най-малък дял, в сравнение с другите три района за басейново управление;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В периода 2008-2012г. в ЗБР е създадена около 5 % от Брутната добавена стойност на страната;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Стойността на произведения в района Брутен вътрешен продукт за 2012 г. е с най-ниско абсолютно изражение: 5,1 % от общия БВП за страната.</a:t>
            </a:r>
          </a:p>
          <a:p>
            <a:pPr algn="just">
              <a:buFont typeface="Wingdings" pitchFamily="2" charset="2"/>
              <a:buChar char="Ø"/>
            </a:pPr>
            <a:endParaRPr lang="bg-BG" sz="2000" dirty="0" smtClean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6" y="274638"/>
            <a:ext cx="7482544" cy="1143000"/>
          </a:xfrm>
        </p:spPr>
        <p:txBody>
          <a:bodyPr>
            <a:noAutofit/>
          </a:bodyPr>
          <a:lstStyle/>
          <a:p>
            <a:pPr algn="ctr"/>
            <a:r>
              <a:rPr lang="bg-BG" sz="2200" b="1" i="1" dirty="0" smtClean="0">
                <a:solidFill>
                  <a:srgbClr val="003399"/>
                </a:solidFill>
              </a:rPr>
              <a:t>Раздел 1 – Описание на характеристиките на Западнобеломорски район за басейново управление</a:t>
            </a:r>
            <a:endParaRPr lang="bg-BG" sz="2200" dirty="0">
              <a:solidFill>
                <a:srgbClr val="00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4" y="1291130"/>
            <a:ext cx="8084216" cy="5191971"/>
          </a:xfrm>
        </p:spPr>
        <p:txBody>
          <a:bodyPr>
            <a:normAutofit lnSpcReduction="10000"/>
          </a:bodyPr>
          <a:lstStyle/>
          <a:p>
            <a:pPr indent="-450000" algn="just">
              <a:buNone/>
            </a:pPr>
            <a:r>
              <a:rPr lang="bg-BG" b="1" dirty="0" smtClean="0">
                <a:solidFill>
                  <a:srgbClr val="3366CC"/>
                </a:solidFill>
              </a:rPr>
              <a:t>    </a:t>
            </a:r>
            <a:r>
              <a:rPr lang="bg-BG" sz="2000" dirty="0" smtClean="0">
                <a:solidFill>
                  <a:srgbClr val="3399FF"/>
                </a:solidFill>
              </a:rPr>
              <a:t>Разделът  представя резултатите от  актуализацията на характеристиките на Западнобеломорски район за басейново управление като за целта е:</a:t>
            </a:r>
          </a:p>
          <a:p>
            <a:pPr indent="-450000"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извършена  промяна в типологията на повърхностните води; </a:t>
            </a:r>
          </a:p>
          <a:p>
            <a:pPr indent="-450000"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установяване на типово специфични референтни условия;</a:t>
            </a:r>
          </a:p>
          <a:p>
            <a:pPr indent="-450000"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използване на  пет степенна класификационна система за оценка на екологичното състояние; </a:t>
            </a:r>
          </a:p>
          <a:p>
            <a:pPr indent="-450000"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актуализация на границите на повърхностните водни тела на територията на ЗБР; </a:t>
            </a:r>
          </a:p>
          <a:p>
            <a:pPr indent="-450000"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актуализиране на границите на част от подземните водни тела с промяна в характеристиките и площите им; </a:t>
            </a:r>
          </a:p>
          <a:p>
            <a:pPr indent="-450000"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извършено п</a:t>
            </a:r>
            <a:r>
              <a:rPr lang="ru-RU" sz="2000" dirty="0" smtClean="0">
                <a:solidFill>
                  <a:srgbClr val="3399FF"/>
                </a:solidFill>
              </a:rPr>
              <a:t>ървоначално и допълнително характеризиране на всички 38 броя подземни водни тела </a:t>
            </a:r>
            <a:r>
              <a:rPr lang="bg-BG" sz="2000" dirty="0" smtClean="0">
                <a:solidFill>
                  <a:srgbClr val="3399FF"/>
                </a:solidFill>
              </a:rPr>
              <a:t>по утвърден  национален подход.</a:t>
            </a:r>
          </a:p>
          <a:p>
            <a:pPr indent="-450000" algn="just">
              <a:buNone/>
            </a:pPr>
            <a:r>
              <a:rPr lang="bg-BG" sz="2000" dirty="0" smtClean="0">
                <a:solidFill>
                  <a:srgbClr val="00B0F0"/>
                </a:solidFill>
              </a:rPr>
              <a:t>      </a:t>
            </a:r>
            <a:endParaRPr lang="en-US" sz="2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527605"/>
            <a:ext cx="8398775" cy="5344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 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296260" y="0"/>
            <a:ext cx="87041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100" b="1" i="1" dirty="0" smtClean="0">
                <a:solidFill>
                  <a:srgbClr val="003399"/>
                </a:solidFill>
              </a:rPr>
              <a:t>Раздел 2  - Кратък преглед на значимите видове натиск и въздействие в резултат от човешката дейност върху състоянието на повърхностните и подземните води в Западнобеломорски район</a:t>
            </a:r>
            <a:endParaRPr lang="bg-BG" sz="21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60" y="1291130"/>
            <a:ext cx="8551480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bg-BG" sz="1600" dirty="0" smtClean="0">
                <a:solidFill>
                  <a:srgbClr val="3399FF"/>
                </a:solidFill>
              </a:rPr>
              <a:t>	</a:t>
            </a:r>
            <a:r>
              <a:rPr lang="bg-BG" sz="2000" dirty="0" smtClean="0">
                <a:solidFill>
                  <a:srgbClr val="3399FF"/>
                </a:solidFill>
              </a:rPr>
              <a:t>Анализът на натиска и въздействията е извършен чрез прилагане на концептуална аналитична рамка на модела „Движещи сили – Натиск – Състояние – Въздействие – Отговор”. </a:t>
            </a:r>
          </a:p>
          <a:p>
            <a:pPr algn="just"/>
            <a:r>
              <a:rPr lang="bg-BG" sz="2000" dirty="0" smtClean="0">
                <a:solidFill>
                  <a:srgbClr val="3399FF"/>
                </a:solidFill>
              </a:rPr>
              <a:t>	За оценката на значимостта на различните видове натиск са използвани числови критерии за значимост от общ национален подход. </a:t>
            </a:r>
          </a:p>
          <a:p>
            <a:pPr indent="-450000" algn="just">
              <a:buNone/>
            </a:pPr>
            <a:r>
              <a:rPr lang="bg-BG" sz="2000" dirty="0" smtClean="0">
                <a:solidFill>
                  <a:srgbClr val="3399FF"/>
                </a:solidFill>
              </a:rPr>
              <a:t>	 Идентифициран е следния  значим натиск</a:t>
            </a:r>
            <a:r>
              <a:rPr lang="en-US" sz="2000" dirty="0" smtClean="0">
                <a:solidFill>
                  <a:srgbClr val="3399FF"/>
                </a:solidFill>
              </a:rPr>
              <a:t> </a:t>
            </a:r>
            <a:r>
              <a:rPr lang="bg-BG" sz="2000" dirty="0" smtClean="0">
                <a:solidFill>
                  <a:srgbClr val="3399FF"/>
                </a:solidFill>
              </a:rPr>
              <a:t>върху повърхностните ВТ в ЗБР</a:t>
            </a:r>
            <a:r>
              <a:rPr lang="en-US" sz="2000" dirty="0" smtClean="0">
                <a:solidFill>
                  <a:srgbClr val="3399FF"/>
                </a:solidFill>
              </a:rPr>
              <a:t>:</a:t>
            </a:r>
            <a:endParaRPr lang="bg-BG" sz="2000" dirty="0" smtClean="0">
              <a:solidFill>
                <a:srgbClr val="3399FF"/>
              </a:solidFill>
            </a:endParaRPr>
          </a:p>
          <a:p>
            <a:pPr indent="177800"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от точкови източници на замърсяване - заустванията на битови отпадъчни води и з</a:t>
            </a:r>
            <a:r>
              <a:rPr lang="ru-RU" sz="2000" dirty="0" smtClean="0">
                <a:solidFill>
                  <a:srgbClr val="3399FF"/>
                </a:solidFill>
              </a:rPr>
              <a:t>ауствания на промишлени отпадъчни води</a:t>
            </a:r>
            <a:r>
              <a:rPr lang="en-US" sz="2000" dirty="0" smtClean="0">
                <a:solidFill>
                  <a:srgbClr val="3399FF"/>
                </a:solidFill>
              </a:rPr>
              <a:t>;</a:t>
            </a:r>
            <a:endParaRPr lang="ru-RU" sz="2000" dirty="0" smtClean="0">
              <a:solidFill>
                <a:srgbClr val="3399FF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 от дифузни източници на замърсяване - населени места над и под  2000 е.ж. без изградена или частично изградена канализационна система; депа; земеделие и  животновъдство;  </a:t>
            </a:r>
            <a:r>
              <a:rPr lang="bg-BG" sz="2000" dirty="0" err="1" smtClean="0">
                <a:solidFill>
                  <a:srgbClr val="3399FF"/>
                </a:solidFill>
              </a:rPr>
              <a:t>водоплощна</a:t>
            </a:r>
            <a:r>
              <a:rPr lang="bg-BG" sz="2000" dirty="0" smtClean="0">
                <a:solidFill>
                  <a:srgbClr val="3399FF"/>
                </a:solidFill>
              </a:rPr>
              <a:t> ерозия и </a:t>
            </a:r>
            <a:r>
              <a:rPr lang="bg-BG" sz="2000" dirty="0" err="1" smtClean="0">
                <a:solidFill>
                  <a:srgbClr val="3399FF"/>
                </a:solidFill>
              </a:rPr>
              <a:t>аквакултури</a:t>
            </a:r>
            <a:r>
              <a:rPr lang="bg-BG" sz="2000" dirty="0" smtClean="0">
                <a:solidFill>
                  <a:srgbClr val="3399FF"/>
                </a:solidFill>
              </a:rPr>
              <a:t>; 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</a:rPr>
              <a:t>значим </a:t>
            </a:r>
            <a:r>
              <a:rPr lang="bg-BG" sz="2000" dirty="0" err="1" smtClean="0">
                <a:solidFill>
                  <a:srgbClr val="3399FF"/>
                </a:solidFill>
              </a:rPr>
              <a:t>хидроморфологичен</a:t>
            </a:r>
            <a:r>
              <a:rPr lang="bg-BG" sz="2000" dirty="0" smtClean="0">
                <a:solidFill>
                  <a:srgbClr val="3399FF"/>
                </a:solidFill>
              </a:rPr>
              <a:t> натиск - </a:t>
            </a:r>
            <a:r>
              <a:rPr lang="bg-BG" sz="2000" dirty="0" err="1" smtClean="0">
                <a:solidFill>
                  <a:srgbClr val="3399FF"/>
                </a:solidFill>
              </a:rPr>
              <a:t>деривационни</a:t>
            </a:r>
            <a:r>
              <a:rPr lang="bg-BG" sz="2000" dirty="0" smtClean="0">
                <a:solidFill>
                  <a:srgbClr val="3399FF"/>
                </a:solidFill>
              </a:rPr>
              <a:t> МВЕЦ, миграционни бариери,  изграждане на корекции и диги. </a:t>
            </a:r>
          </a:p>
          <a:p>
            <a:pPr algn="just">
              <a:buNone/>
            </a:pPr>
            <a:r>
              <a:rPr lang="bg-BG" sz="1650" dirty="0" smtClean="0">
                <a:solidFill>
                  <a:srgbClr val="3399FF"/>
                </a:solidFill>
              </a:rPr>
              <a:t>        </a:t>
            </a:r>
            <a:endParaRPr lang="bg-BG" sz="165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8965" y="1344108"/>
            <a:ext cx="82460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</a:rPr>
              <a:t>Оценката на значимостта на натиска от </a:t>
            </a:r>
            <a:r>
              <a:rPr lang="bg-BG" sz="2000" dirty="0" smtClean="0">
                <a:solidFill>
                  <a:srgbClr val="3399FF"/>
                </a:solidFill>
              </a:rPr>
              <a:t>з</a:t>
            </a:r>
            <a:r>
              <a:rPr lang="ru-RU" sz="2000" dirty="0" smtClean="0">
                <a:solidFill>
                  <a:srgbClr val="3399FF"/>
                </a:solidFill>
              </a:rPr>
              <a:t>ауствания на промишлени отпадъчни води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</a:rPr>
              <a:t>e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</a:rPr>
              <a:t>извършена чрез сравнение на изчислени концентрации на замърсителите в отпадъчните води по данни от монитор</a:t>
            </a:r>
            <a:r>
              <a:rPr lang="bg-BG" sz="2000" dirty="0" smtClean="0">
                <a:solidFill>
                  <a:srgbClr val="3399FF"/>
                </a:solidFill>
                <a:ea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</a:rPr>
              <a:t>нг с индивидуалните емисионни ограничения за тези замърсители в разрешителните за заустване. </a:t>
            </a:r>
            <a:endParaRPr lang="bg-BG" sz="2000" dirty="0" smtClean="0">
              <a:solidFill>
                <a:srgbClr val="3399FF"/>
              </a:solidFill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</a:rPr>
              <a:t>Не е идентифициран натиск от промишлените сектори от хранително-вкусовата промишленост, определени в чл. 16, ал. 8 от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</a:rPr>
              <a:t>Наредба № 6,</a:t>
            </a:r>
            <a:r>
              <a:rPr lang="ru-RU" sz="2000" dirty="0" smtClean="0">
                <a:solidFill>
                  <a:srgbClr val="3399FF"/>
                </a:solidFill>
              </a:rPr>
              <a:t> от 9.11.2000 г. за емисионни норми за допустимото съдържание на вредни и опасни вещества в отпадъчните води, зауствани във водни обекти (емисионните </a:t>
            </a:r>
            <a:r>
              <a:rPr lang="ru-RU" sz="2000" dirty="0" smtClean="0">
                <a:solidFill>
                  <a:srgbClr val="3399FF"/>
                </a:solidFill>
              </a:rPr>
              <a:t>норми за показателите азот (общ) и фосфор (общ) </a:t>
            </a:r>
            <a:r>
              <a:rPr lang="ru-RU" sz="2000" dirty="0" smtClean="0">
                <a:solidFill>
                  <a:srgbClr val="3399FF"/>
                </a:solidFill>
              </a:rPr>
              <a:t> се прилагат </a:t>
            </a:r>
            <a:r>
              <a:rPr lang="ru-RU" sz="2000" dirty="0" smtClean="0">
                <a:solidFill>
                  <a:srgbClr val="3399FF"/>
                </a:solidFill>
              </a:rPr>
              <a:t>за промишлените сектори по т. 11.1 до 11.4 включително, т. 12.2 и т. 14 от приложение № 5 </a:t>
            </a:r>
            <a:r>
              <a:rPr lang="ru-RU" sz="2000" dirty="0" smtClean="0">
                <a:solidFill>
                  <a:srgbClr val="3399FF"/>
                </a:solidFill>
              </a:rPr>
              <a:t>към чл</a:t>
            </a:r>
            <a:r>
              <a:rPr lang="ru-RU" sz="2000" dirty="0" smtClean="0">
                <a:solidFill>
                  <a:srgbClr val="3399FF"/>
                </a:solidFill>
              </a:rPr>
              <a:t>. 16, ал. 1 само в случаите, когато товарът на замърсяването в отпадъчните води е над 4000 е. ж</a:t>
            </a:r>
            <a:r>
              <a:rPr lang="ru-RU" sz="2000" dirty="0" smtClean="0">
                <a:solidFill>
                  <a:srgbClr val="3399FF"/>
                </a:solidFill>
              </a:rPr>
              <a:t>. (</a:t>
            </a:r>
            <a:r>
              <a:rPr lang="ru-RU" sz="2000" dirty="0" smtClean="0">
                <a:solidFill>
                  <a:srgbClr val="3399FF"/>
                </a:solidFill>
              </a:rPr>
              <a:t>еквивалентен жител) и те се заустват в чувствителни </a:t>
            </a:r>
            <a:r>
              <a:rPr lang="ru-RU" sz="2000" dirty="0" smtClean="0">
                <a:solidFill>
                  <a:srgbClr val="3399FF"/>
                </a:solidFill>
              </a:rPr>
              <a:t>зони).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261" y="374900"/>
            <a:ext cx="8551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b="1" i="1" dirty="0" smtClean="0">
                <a:solidFill>
                  <a:srgbClr val="003399"/>
                </a:solidFill>
              </a:rPr>
              <a:t>Раздел 2  - Кратък преглед на значимите видове натиск и въздействие в резултат от човешката дейност върху състоянието на повърхностните и подземните води в Западнобеломорски район</a:t>
            </a:r>
            <a:endParaRPr lang="bg-BG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-14"/>
          <a:stretch>
            <a:fillRect/>
          </a:stretch>
        </p:blipFill>
        <p:spPr bwMode="auto">
          <a:xfrm>
            <a:off x="448965" y="69490"/>
            <a:ext cx="8398775" cy="5650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8965" y="5991976"/>
            <a:ext cx="8398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Процентно разпределение на емитери на промишлени отпадъчни води, </a:t>
            </a:r>
            <a:r>
              <a:rPr kumimoji="0" lang="bg-BG" sz="1400" b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заустващи</a:t>
            </a:r>
            <a:r>
              <a:rPr kumimoji="0" lang="bg-BG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във водни обекти с разрешително по ЗВ и КР по ЗООС в Западнобеломорски район</a:t>
            </a:r>
            <a:endParaRPr kumimoji="0" lang="bg-BG" sz="14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92521" y="6024985"/>
            <a:ext cx="8551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Точкови източници на промишлени отпадъчни води с Разрешително по Закона за водите и Комплексно разрешително по Закона за опазване на околната среда в ЗБР</a:t>
            </a: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96260" y="69492"/>
          <a:ext cx="8704185" cy="5650078"/>
        </p:xfrm>
        <a:graphic>
          <a:graphicData uri="http://schemas.openxmlformats.org/drawingml/2006/table">
            <a:tbl>
              <a:tblPr/>
              <a:tblGrid>
                <a:gridCol w="1347408"/>
                <a:gridCol w="823418"/>
                <a:gridCol w="3253624"/>
                <a:gridCol w="3279735"/>
              </a:tblGrid>
              <a:tr h="873125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на тяло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Поречие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 на Точковия източник на промишлени отпадъчни води с разрешително по Закона за водите и ЗООС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на индустрията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BG4DO135R1118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Доспат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Мандра - гр. Доспат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Хранително-вкусова промишленост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BG4ME500R107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Места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Свинекомплекс – с. Борово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Хранително-вкусова промишленост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BG4ME800R1088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ЛПСОВ на предприятие за преработка на мляко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Хранително-вкусова промишленост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BG4ME900R1078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Млекопреработвателно предприятие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Хранително-вкусова промишленост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BG4ST500R069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ЛПСОВ на винарна "Дамяница" - с. Дамяница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на спирт и алкохолни напитки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BG4ST500R1041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Цех за бутилиране на изворна вода и безалкохолни напитки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на безалкохолни напитки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BG4ST700R021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ЛПСОВ на изба за производство на плодови ракии - с. Граница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на спирт и алкохолни напитки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BG4ST700R021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ЛПСОВ на цех за производство на директни плодови сокове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на безалкохолни напитки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BG4ST700R1022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ЛПСОВ на цех за безалкохолни напитки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на безалкохолни напитки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90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BG4ST900R1005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ЛПСОВ на месопреработвателно предприятие - гр. Брезник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Хранително-вкусова промишленост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BG4ST500R047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Инсталация за производство на пиво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на спирт и алкохолни напитки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3"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BG4ST500R047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Струма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Инсталация за производство на пиво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на спирт и алкохолни напитки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42" marR="3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8" grpId="1"/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6259" y="374900"/>
          <a:ext cx="8398775" cy="5650086"/>
        </p:xfrm>
        <a:graphic>
          <a:graphicData uri="http://schemas.openxmlformats.org/drawingml/2006/table">
            <a:tbl>
              <a:tblPr/>
              <a:tblGrid>
                <a:gridCol w="1822110"/>
                <a:gridCol w="1352283"/>
                <a:gridCol w="1629865"/>
                <a:gridCol w="1730206"/>
                <a:gridCol w="1864311"/>
              </a:tblGrid>
              <a:tr h="1227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Движеща сила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Категория натиск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натиск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Използвани количества       по разрешителни за водовземане в млн. м³/годишно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Максимално разрешени количества по водовземане    млн. м³/годишно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1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Урбанизация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 за питейно-битово водоснабдяване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67,045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1548,010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9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Селско стопанство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 за напояване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2,096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162,538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81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Промишленост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 за промишлени нужди (без охлаждане)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20,244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25,988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1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Промишленост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 за охлаждане в енергетиката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  <a:cs typeface="Times New Roman"/>
                        </a:rPr>
                        <a:t>26,021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  <a:cs typeface="Times New Roman"/>
                        </a:rPr>
                        <a:t>41,517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9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Промишленост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 за аквакултури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17,204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40,902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1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Промишленост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 за производство на ел.енергия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1204,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724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1377,938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9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Промишленост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Водовземане за други цели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0,234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0,537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3386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Общо в ЗБР за всички движещи сили, категория и вид натиск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1337,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568</a:t>
                      </a:r>
                      <a:endParaRPr lang="bg-BG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3197,430</a:t>
                      </a:r>
                      <a:endParaRPr lang="bg-BG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4375" y="222195"/>
            <a:ext cx="7787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>
                <a:solidFill>
                  <a:srgbClr val="003399"/>
                </a:solidFill>
              </a:rPr>
              <a:t>Раздел 2  - Кратък преглед на значимите видове натиск и въздействие в резултат от човешката дейност върху състоянието на повърхностните и подземните води в Западнобеломорски район</a:t>
            </a:r>
            <a:endParaRPr lang="bg-BG" dirty="0">
              <a:solidFill>
                <a:srgbClr val="003399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96260" y="1637976"/>
            <a:ext cx="809336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Calibri" pitchFamily="34" charset="0"/>
              </a:rPr>
              <a:t>Най-голям е делът на водовземането за нуждите на сектора на промишлеността (индустрията) - 1268,130 млн.м³.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Calibri" pitchFamily="34" charset="0"/>
              </a:rPr>
              <a:t>От тях преобладаващо е черпеното количество за водовземане с цел производство на електрическа енергия -1204,724 млн.м³ или 95% от водовземането за сектора на индустрията, следвано от водовземане за промишлените нужди без охлаждане.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3399FF"/>
                </a:solidFill>
                <a:ea typeface="Calibri" pitchFamily="34" charset="0"/>
              </a:rPr>
              <a:t>При направен анализ на </a:t>
            </a:r>
            <a:r>
              <a:rPr lang="bg-BG" sz="2000" dirty="0" err="1" smtClean="0">
                <a:solidFill>
                  <a:srgbClr val="3399FF"/>
                </a:solidFill>
                <a:ea typeface="Calibri" pitchFamily="34" charset="0"/>
              </a:rPr>
              <a:t>водовземанията</a:t>
            </a:r>
            <a:r>
              <a:rPr lang="bg-BG" sz="2000" dirty="0" smtClean="0">
                <a:solidFill>
                  <a:srgbClr val="3399FF"/>
                </a:solidFill>
                <a:ea typeface="Calibri" pitchFamily="34" charset="0"/>
              </a:rPr>
              <a:t> за промишлени нужди в ЗБР  е установено, че натискът от хранително-вкусовата промишленост е незначителен.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3399FF"/>
              </a:solidFill>
              <a:effectLst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3555" y="6177690"/>
            <a:ext cx="8856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Максимално разрешени и черпени водни количества от повърхностни води в ЗБР в млн. м</a:t>
            </a:r>
            <a:r>
              <a:rPr kumimoji="0" lang="bg-BG" sz="1400" b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bg-BG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за 2013 г. по движеща сила, категория и вид натиск</a:t>
            </a:r>
            <a:endParaRPr kumimoji="0" lang="bg-BG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8965" y="374900"/>
          <a:ext cx="8246070" cy="5386212"/>
        </p:xfrm>
        <a:graphic>
          <a:graphicData uri="http://schemas.openxmlformats.org/drawingml/2006/table">
            <a:tbl>
              <a:tblPr/>
              <a:tblGrid>
                <a:gridCol w="448273"/>
                <a:gridCol w="1203830"/>
                <a:gridCol w="2197989"/>
                <a:gridCol w="2197989"/>
                <a:gridCol w="2197989"/>
              </a:tblGrid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ПВТ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Обект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Цели на ползване на водата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Разрешени количества (куб.м./год)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7186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BG4G000000Q001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„Цех за производство на хранителни полуфабрикати”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 цели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17 870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BG4G000000Q002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Техническо водоснабдяване на </a:t>
                      </a:r>
                      <a:r>
                        <a:rPr lang="bg-BG" sz="10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винарна</a:t>
                      </a:r>
                      <a:endParaRPr lang="bg-BG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 цели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11 893,66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BG4G000000Q002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Промишлено водоснабдяване на </a:t>
                      </a:r>
                      <a:r>
                        <a:rPr lang="bg-BG" sz="10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Винпром</a:t>
                      </a:r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bg-BG" sz="10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Дамяница</a:t>
                      </a:r>
                      <a:endParaRPr lang="bg-BG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Промишлени цели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72 000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BG4G000000Q004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Цех за преработка на маслини в землище гр.Благоевград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Промишлени цели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13 950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BG4G000000N011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„Цех за бутилиране на трапезна вода”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Питейно-битови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14 965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BG4G000000N011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„Консервна фабрика”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 цели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BG4G000000N011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''Цех за бутилиране на трапезна вода''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Самостоятелно ПБВ - бутилиране на трапезна вода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2 152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BG4G000000N012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„Цех за бутилиране на трапезна вода”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Питейно-битови,бутилиране и промишлени нужди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15 680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BG4G000000N014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"Цех за бутилиране на трапезна вода"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Самостоятелно ПБВ - бутилиране на трапезна вода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4 000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6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BG4G000000N014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„Цех за месопреработка” и „Цех за млекопреработка”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Питейно-битови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BG4G000000N014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„Винарска изба”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 цели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2 254,90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BG4G001PzC2021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„Цех за бутилиране на изворна вода”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Самостоятелно питейно-битови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47 160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BG4G000PtPz024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Питейно-битово водоснабдяване на "Цех за бутилиране на трапезна вода"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Питейно-битови цели/бутилиране на трапезна вода/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24 000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6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BG4G001PtPz025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Водоснабдяване на „Цех за производство на хранителни, лекарствени и козметични продукти”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Питейно-битови и промишлени цели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14 033,60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96260" y="1372219"/>
            <a:ext cx="79406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3399FF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dirty="0" smtClean="0">
              <a:solidFill>
                <a:srgbClr val="3399FF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Calibri" pitchFamily="34" charset="0"/>
                <a:cs typeface="Times New Roman" pitchFamily="18" charset="0"/>
              </a:rPr>
              <a:t>По отношение на подземните води, натискът от водовземане за отраслите на „Хранително-вкусовата” промишленост е оценен на база разрешените количества по издадени разрешителни за водовземане от ПВ.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Calibri" pitchFamily="34" charset="0"/>
                <a:cs typeface="Times New Roman" pitchFamily="18" charset="0"/>
              </a:rPr>
              <a:t>Към момента издадените разрешителни за водовземане от ПВ, за нуждите на „Хранително-вкусовата” промишленост са 14 броя с общо разрешени количества от 271 209 м</a:t>
            </a:r>
            <a:r>
              <a:rPr kumimoji="0" lang="bg-BG" sz="2000" b="0" i="0" u="none" strike="noStrike" cap="none" normalizeH="0" baseline="30000" dirty="0" smtClean="0">
                <a:ln>
                  <a:noFill/>
                </a:ln>
                <a:solidFill>
                  <a:srgbClr val="3399FF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bg-BG" sz="2000" b="0" i="0" u="none" strike="noStrike" cap="none" normalizeH="0" dirty="0" smtClean="0">
                <a:ln>
                  <a:noFill/>
                </a:ln>
                <a:solidFill>
                  <a:srgbClr val="3399FF"/>
                </a:solidFill>
                <a:effectLst/>
                <a:ea typeface="Calibri" pitchFamily="34" charset="0"/>
                <a:cs typeface="Times New Roman" pitchFamily="18" charset="0"/>
              </a:rPr>
              <a:t>/год.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ea typeface="Calibri" pitchFamily="34" charset="0"/>
                <a:cs typeface="Times New Roman" pitchFamily="18" charset="0"/>
              </a:rPr>
              <a:t>, които са разпределени в 10 броя ПВТ. 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3399FF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9785" y="374900"/>
            <a:ext cx="6871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>
                <a:solidFill>
                  <a:srgbClr val="003399"/>
                </a:solidFill>
              </a:rPr>
              <a:t>Раздел 2  - Кратък преглед на значимите видове натиск и въздействие в резултат от човешката дейност върху състоянието на повърхностните и подземните води в Западнобеломорски район</a:t>
            </a:r>
            <a:endParaRPr lang="bg-BG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55" y="6024985"/>
            <a:ext cx="870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bg1"/>
                </a:solidFill>
              </a:rPr>
              <a:t>Разрешени количества за черпене на обектите, свързани с хранително- вкусовата промишленост</a:t>
            </a:r>
            <a:endParaRPr lang="bg-BG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4354</Words>
  <Application>Microsoft Office PowerPoint</Application>
  <PresentationFormat>On-screen Show (4:3)</PresentationFormat>
  <Paragraphs>531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Slide 1</vt:lpstr>
      <vt:lpstr>Slide 2</vt:lpstr>
      <vt:lpstr>Териториален обхват</vt:lpstr>
      <vt:lpstr>Раздел 1 – Описание на характеристиките на Западнобеломорски район за басейново управление</vt:lpstr>
      <vt:lpstr>Slide 5</vt:lpstr>
      <vt:lpstr>Slide 6</vt:lpstr>
      <vt:lpstr>Slide 7</vt:lpstr>
      <vt:lpstr>Slide 8</vt:lpstr>
      <vt:lpstr>Slide 9</vt:lpstr>
      <vt:lpstr>Slide 10</vt:lpstr>
      <vt:lpstr>Раздел 3 – Актуализация на регистъра на зоните за защита на водите </vt:lpstr>
      <vt:lpstr>Slide 12</vt:lpstr>
      <vt:lpstr>   Раздел 4 – Мониторинг и оценка на състоянието на повърхностните води, подземните води и зоните за защита  </vt:lpstr>
      <vt:lpstr>Slide 14</vt:lpstr>
      <vt:lpstr>Раздел 5 – Актуализация на целите за опазване на околната среда </vt:lpstr>
      <vt:lpstr>Раздел 5 – Актуализация на целите за опазване на околната среда</vt:lpstr>
      <vt:lpstr>Slide 17</vt:lpstr>
      <vt:lpstr>Раздел 6 – Кратък преглед на икономическия анализ на водоползването </vt:lpstr>
      <vt:lpstr>Раздел 6 – Кратък преглед на икономическия анализ на водоползването </vt:lpstr>
      <vt:lpstr>Раздел 7 – Кратък преглед на програмите от мерки за постигане на целите за опазване на околната среда </vt:lpstr>
      <vt:lpstr>Раздел 7 – Кратък преглед на програмите от мерки за постигане на целите за опазване на околната среда</vt:lpstr>
      <vt:lpstr>Раздел 7 – Кратък преглед на програмите от мерки за постигане на целите за опазване на околната среда </vt:lpstr>
      <vt:lpstr>Раздел 7 – Кратък преглед на програмите от мерки за постигане на целите за опазване на околната среда </vt:lpstr>
      <vt:lpstr>Slide 24</vt:lpstr>
      <vt:lpstr>Раздел 9 – Списък на мерките за обсъждане с обществеността, постигнатите резултати при изпълнението им и свързаните с това изменения на плана (консултации с обществеността)</vt:lpstr>
      <vt:lpstr>Slide 26</vt:lpstr>
      <vt:lpstr>Раздел 11 – Компетентни органи за управление на водите в Западнобеломорски район за басейново управление – наименование и адрес 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Neli Gotseva</cp:lastModifiedBy>
  <cp:revision>120</cp:revision>
  <dcterms:created xsi:type="dcterms:W3CDTF">2013-08-21T19:17:07Z</dcterms:created>
  <dcterms:modified xsi:type="dcterms:W3CDTF">2016-03-31T08:20:28Z</dcterms:modified>
</cp:coreProperties>
</file>